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327" r:id="rId3"/>
    <p:sldId id="456" r:id="rId4"/>
    <p:sldId id="428" r:id="rId5"/>
    <p:sldId id="399" r:id="rId6"/>
    <p:sldId id="400" r:id="rId7"/>
    <p:sldId id="430" r:id="rId8"/>
    <p:sldId id="431" r:id="rId9"/>
    <p:sldId id="432" r:id="rId10"/>
    <p:sldId id="433" r:id="rId11"/>
    <p:sldId id="434" r:id="rId12"/>
    <p:sldId id="435" r:id="rId13"/>
    <p:sldId id="457" r:id="rId14"/>
    <p:sldId id="436" r:id="rId15"/>
    <p:sldId id="437" r:id="rId16"/>
    <p:sldId id="439" r:id="rId17"/>
    <p:sldId id="440" r:id="rId18"/>
    <p:sldId id="441" r:id="rId19"/>
    <p:sldId id="442" r:id="rId20"/>
    <p:sldId id="443" r:id="rId21"/>
    <p:sldId id="458" r:id="rId22"/>
    <p:sldId id="444" r:id="rId23"/>
    <p:sldId id="445" r:id="rId24"/>
    <p:sldId id="446" r:id="rId25"/>
    <p:sldId id="447" r:id="rId26"/>
    <p:sldId id="448" r:id="rId27"/>
    <p:sldId id="450" r:id="rId28"/>
    <p:sldId id="451" r:id="rId29"/>
    <p:sldId id="452" r:id="rId30"/>
    <p:sldId id="453" r:id="rId31"/>
    <p:sldId id="454" r:id="rId32"/>
    <p:sldId id="455" r:id="rId33"/>
    <p:sldId id="337" r:id="rId3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8800"/>
    <a:srgbClr val="996633"/>
    <a:srgbClr val="790015"/>
    <a:srgbClr val="CF0E30"/>
    <a:srgbClr val="FF0000"/>
    <a:srgbClr val="CF0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3" autoAdjust="0"/>
    <p:restoredTop sz="79804" autoAdjust="0"/>
  </p:normalViewPr>
  <p:slideViewPr>
    <p:cSldViewPr>
      <p:cViewPr varScale="1">
        <p:scale>
          <a:sx n="93" d="100"/>
          <a:sy n="93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000</a:t>
            </a: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fld id="{00A813BF-CCA1-4BEF-8171-8836E55C3E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11500" y="8843963"/>
            <a:ext cx="7604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34" tIns="45225" rIns="88834" bIns="45225">
            <a:spAutoFit/>
          </a:bodyPr>
          <a:lstStyle/>
          <a:p>
            <a:pPr algn="ctr" defTabSz="884238" eaLnBrk="0" hangingPunct="0">
              <a:lnSpc>
                <a:spcPct val="90000"/>
              </a:lnSpc>
              <a:defRPr/>
            </a:pPr>
            <a:r>
              <a:rPr lang="en-US" altLang="zh-CN" sz="1200">
                <a:latin typeface="Arial" pitchFamily="34" charset="0"/>
                <a:ea typeface="+mn-ea"/>
              </a:rPr>
              <a:t>Page </a:t>
            </a:r>
            <a:fld id="{DE3AE4F0-FCB0-47E4-927B-3CE21B403300}" type="slidenum">
              <a:rPr lang="en-US" altLang="zh-CN" sz="1200">
                <a:latin typeface="Arial" pitchFamily="34" charset="0"/>
                <a:ea typeface="+mn-ea"/>
              </a:rPr>
              <a:pPr algn="ctr" defTabSz="884238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zh-CN" sz="1200">
              <a:latin typeface="Aria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0500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000</a:t>
            </a:r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1BF7A6F2-2680-4B90-84A1-FAAF651943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181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1" tIns="46841" rIns="93681" bIns="46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Body Text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111500" y="8843963"/>
            <a:ext cx="7604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834" tIns="45225" rIns="88834" bIns="45225">
            <a:spAutoFit/>
          </a:bodyPr>
          <a:lstStyle/>
          <a:p>
            <a:pPr algn="ctr" defTabSz="884238" eaLnBrk="0" hangingPunct="0">
              <a:lnSpc>
                <a:spcPct val="90000"/>
              </a:lnSpc>
              <a:defRPr/>
            </a:pPr>
            <a:r>
              <a:rPr lang="en-US" altLang="zh-CN" sz="1200">
                <a:latin typeface="Arial" pitchFamily="34" charset="0"/>
                <a:ea typeface="+mn-ea"/>
              </a:rPr>
              <a:t>Page </a:t>
            </a:r>
            <a:fld id="{29DEEB45-49D2-49E0-A7D7-35254E822E37}" type="slidenum">
              <a:rPr lang="en-US" altLang="zh-CN" sz="1200">
                <a:latin typeface="Arial" pitchFamily="34" charset="0"/>
                <a:ea typeface="+mn-ea"/>
              </a:rPr>
              <a:pPr algn="ctr" defTabSz="884238" eaLnBrk="0" hangingPunct="0">
                <a:lnSpc>
                  <a:spcPct val="90000"/>
                </a:lnSpc>
                <a:defRPr/>
              </a:pPr>
              <a:t>‹#›</a:t>
            </a:fld>
            <a:endParaRPr lang="en-US" altLang="zh-CN" sz="1200">
              <a:latin typeface="Arial" pitchFamily="34" charset="0"/>
              <a:ea typeface="+mn-ea"/>
            </a:endParaRPr>
          </a:p>
        </p:txBody>
      </p:sp>
      <p:sp>
        <p:nvSpPr>
          <p:cNvPr id="3072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3263"/>
            <a:ext cx="4621213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150172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5512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361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78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74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404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561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422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38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444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466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12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133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1725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633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712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424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100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826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250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618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0502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541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751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4521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128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23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7697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795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791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711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569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000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7A6F2-2680-4B90-84A1-FAAF65194318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765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Slide Title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Body Text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0" y="1143000"/>
            <a:ext cx="9132888" cy="152400"/>
            <a:chOff x="0" y="900"/>
            <a:chExt cx="5753" cy="96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790015">
                    <a:gamma/>
                    <a:tint val="60000"/>
                    <a:invGamma/>
                  </a:srgbClr>
                </a:gs>
                <a:gs pos="50000">
                  <a:srgbClr val="790015"/>
                </a:gs>
                <a:gs pos="100000">
                  <a:srgbClr val="790015">
                    <a:gamma/>
                    <a:tint val="6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790015">
                    <a:gamma/>
                    <a:tint val="60000"/>
                    <a:invGamma/>
                  </a:srgbClr>
                </a:gs>
                <a:gs pos="50000">
                  <a:srgbClr val="790015"/>
                </a:gs>
                <a:gs pos="100000">
                  <a:srgbClr val="790015">
                    <a:gamma/>
                    <a:tint val="6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20000"/>
        <a:buFont typeface="Monaco"/>
        <a:buChar char="•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siac.org.cn/upload_files/13757666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1" y="4964472"/>
            <a:ext cx="5400675" cy="18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27579"/>
            <a:ext cx="9144000" cy="1143000"/>
          </a:xfrm>
        </p:spPr>
        <p:txBody>
          <a:bodyPr/>
          <a:lstStyle/>
          <a:p>
            <a:r>
              <a:rPr lang="en-US" altLang="zh-CN" b="0" dirty="0"/>
              <a:t>Automatically Labeled Data Generation for </a:t>
            </a:r>
            <a:r>
              <a:rPr lang="en-US" altLang="zh-CN" b="0" dirty="0" smtClean="0"/>
              <a:t/>
            </a:r>
            <a:br>
              <a:rPr lang="en-US" altLang="zh-CN" b="0" dirty="0" smtClean="0"/>
            </a:br>
            <a:r>
              <a:rPr lang="en-US" altLang="zh-CN" b="0" dirty="0" smtClean="0"/>
              <a:t>Large </a:t>
            </a:r>
            <a:r>
              <a:rPr lang="en-US" altLang="zh-CN" b="0" dirty="0"/>
              <a:t>Scale Event Extraction</a:t>
            </a:r>
            <a:endParaRPr lang="zh-CN" altLang="en-US" b="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02686" y="4156989"/>
            <a:ext cx="58011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1400" dirty="0" smtClean="0">
                <a:solidFill>
                  <a:srgbClr val="004D83"/>
                </a:solidFill>
                <a:latin typeface="Verdana" pitchFamily="34" charset="0"/>
                <a:ea typeface="宋体" charset="-122"/>
              </a:rPr>
              <a:t>Yubo Chen</a:t>
            </a:r>
            <a:r>
              <a:rPr lang="en-US" altLang="zh-CN" sz="1400" b="0" dirty="0" smtClean="0">
                <a:solidFill>
                  <a:srgbClr val="004D83"/>
                </a:solidFill>
                <a:latin typeface="Verdana" pitchFamily="34" charset="0"/>
                <a:ea typeface="宋体" charset="-122"/>
              </a:rPr>
              <a:t>,</a:t>
            </a:r>
            <a:r>
              <a:rPr lang="en-US" altLang="zh-CN" sz="1400" dirty="0" smtClean="0">
                <a:solidFill>
                  <a:srgbClr val="004D83"/>
                </a:solidFill>
                <a:latin typeface="Verdana" pitchFamily="34" charset="0"/>
                <a:ea typeface="宋体" charset="-122"/>
              </a:rPr>
              <a:t> </a:t>
            </a:r>
            <a:r>
              <a:rPr lang="en-US" altLang="zh-CN" sz="1400" b="0" dirty="0" err="1" smtClean="0">
                <a:solidFill>
                  <a:srgbClr val="004D83"/>
                </a:solidFill>
                <a:latin typeface="Verdana" pitchFamily="34" charset="0"/>
                <a:ea typeface="宋体" charset="-122"/>
              </a:rPr>
              <a:t>Shulin</a:t>
            </a:r>
            <a:r>
              <a:rPr lang="en-US" altLang="zh-CN" sz="1400" b="0" dirty="0" smtClean="0">
                <a:solidFill>
                  <a:srgbClr val="004D83"/>
                </a:solidFill>
                <a:latin typeface="Verdana" pitchFamily="34" charset="0"/>
                <a:ea typeface="宋体" charset="-122"/>
              </a:rPr>
              <a:t> Liu, Xiang Zhang, Kang Liu, and Jun Zhao</a:t>
            </a:r>
            <a:endParaRPr lang="en-US" altLang="zh-CN" sz="1400" b="0" dirty="0">
              <a:solidFill>
                <a:srgbClr val="004D83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028385" y="4598053"/>
            <a:ext cx="50872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400" b="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宋体" charset="-122"/>
                <a:cs typeface="+mj-cs"/>
              </a:rPr>
              <a:t>National Laboratory of Pattern Recognition</a:t>
            </a:r>
          </a:p>
          <a:p>
            <a:pPr algn="ctr">
              <a:defRPr/>
            </a:pPr>
            <a:r>
              <a:rPr lang="en-US" altLang="zh-CN" sz="1400" b="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宋体" charset="-122"/>
                <a:cs typeface="+mj-cs"/>
              </a:rPr>
              <a:t>Institute of Automation, Chinese Academy of Sciences</a:t>
            </a:r>
            <a:endParaRPr lang="zh-CN" altLang="en-US" sz="1400" b="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宋体" charset="-122"/>
              <a:cs typeface="+mj-cs"/>
            </a:endParaRPr>
          </a:p>
        </p:txBody>
      </p:sp>
      <p:pic>
        <p:nvPicPr>
          <p:cNvPr id="3074" name="Picture 2" descr="http://www.ia.cas.cn/images/cnc5_log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97" y="5695949"/>
            <a:ext cx="20669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281753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dirty="0" smtClean="0"/>
              <a:t>For </a:t>
            </a:r>
            <a:r>
              <a:rPr lang="en-US" altLang="zh-CN" sz="2400" dirty="0"/>
              <a:t>extracting large scale events, </a:t>
            </a:r>
            <a:r>
              <a:rPr lang="en-US" altLang="zh-CN" sz="2400" dirty="0" smtClean="0"/>
              <a:t>especially in </a:t>
            </a:r>
            <a:r>
              <a:rPr lang="en-US" altLang="zh-CN" sz="2400" dirty="0"/>
              <a:t>open domain scenarios, how to </a:t>
            </a:r>
            <a:r>
              <a:rPr lang="en-US" altLang="zh-CN" sz="2400" dirty="0" smtClean="0">
                <a:solidFill>
                  <a:srgbClr val="FF0000"/>
                </a:solidFill>
              </a:rPr>
              <a:t>automatically and efficiently </a:t>
            </a:r>
            <a:r>
              <a:rPr lang="en-US" altLang="zh-CN" sz="2400" dirty="0">
                <a:solidFill>
                  <a:srgbClr val="FF0000"/>
                </a:solidFill>
              </a:rPr>
              <a:t>generate sufficient </a:t>
            </a:r>
            <a:r>
              <a:rPr lang="en-US" altLang="zh-CN" sz="2400" dirty="0" smtClean="0">
                <a:solidFill>
                  <a:srgbClr val="FF0000"/>
                </a:solidFill>
              </a:rPr>
              <a:t>training data </a:t>
            </a:r>
            <a:r>
              <a:rPr lang="en-US" altLang="zh-CN" sz="2400" dirty="0"/>
              <a:t>is an important problem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marL="0" lvl="1" indent="0">
              <a:buSzPct val="120000"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0" lvl="1" indent="0">
              <a:buSzPct val="120000"/>
              <a:buNone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0" lvl="1" indent="0">
              <a:buSzPct val="120000"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r>
              <a:rPr lang="en-US" altLang="zh-CN" sz="2400" b="0" dirty="0">
                <a:solidFill>
                  <a:srgbClr val="000000"/>
                </a:solidFill>
              </a:rPr>
              <a:t>Recent improvements of </a:t>
            </a:r>
            <a:r>
              <a:rPr lang="en-US" altLang="zh-CN" sz="2400" b="0" dirty="0">
                <a:solidFill>
                  <a:srgbClr val="FF0000"/>
                </a:solidFill>
              </a:rPr>
              <a:t>Distant Supervision </a:t>
            </a:r>
            <a:r>
              <a:rPr lang="en-US" altLang="zh-CN" sz="2400" b="0" dirty="0">
                <a:solidFill>
                  <a:srgbClr val="000000"/>
                </a:solidFill>
              </a:rPr>
              <a:t>(DS) have been proven to be </a:t>
            </a:r>
            <a:r>
              <a:rPr lang="en-US" altLang="zh-CN" sz="2400" b="0" dirty="0">
                <a:solidFill>
                  <a:srgbClr val="FF0000"/>
                </a:solidFill>
              </a:rPr>
              <a:t>effective to label training data for Relation Extraction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marL="0" lvl="1" indent="0">
              <a:buSzPct val="120000"/>
              <a:buNone/>
            </a:pPr>
            <a:endParaRPr lang="en-US" altLang="zh-CN" sz="2400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sz="2400" dirty="0" smtClean="0"/>
              <a:t> </a:t>
            </a:r>
            <a:endParaRPr lang="da-DK" altLang="zh-CN" sz="2400" dirty="0" smtClean="0"/>
          </a:p>
          <a:p>
            <a:pPr lvl="1" algn="just">
              <a:buFont typeface="Monaco"/>
              <a:buChar char="–"/>
            </a:pP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5330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61" y="1371599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Triggers are not given out in existing knowledge </a:t>
            </a:r>
            <a:r>
              <a:rPr lang="en-US" altLang="zh-CN" sz="2400" b="1" dirty="0" smtClean="0"/>
              <a:t>bases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RE: ( entity1,  relation, entity2)</a:t>
            </a:r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We </a:t>
            </a:r>
            <a:r>
              <a:rPr lang="en-US" altLang="zh-CN" dirty="0"/>
              <a:t>can use Michelle Obama and Barack Obama to label back</a:t>
            </a:r>
          </a:p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 smtClean="0"/>
              <a:t>EE</a:t>
            </a:r>
            <a:r>
              <a:rPr lang="en-US" altLang="zh-CN" dirty="0"/>
              <a:t>:(event instance,  event type;  role</a:t>
            </a:r>
            <a:r>
              <a:rPr lang="en-US" altLang="zh-CN" sz="1400" dirty="0"/>
              <a:t>1</a:t>
            </a:r>
            <a:r>
              <a:rPr lang="en-US" altLang="zh-CN" dirty="0"/>
              <a:t>,  argument</a:t>
            </a:r>
            <a:r>
              <a:rPr lang="en-US" altLang="zh-CN" sz="1400" dirty="0"/>
              <a:t>1 </a:t>
            </a:r>
            <a:r>
              <a:rPr lang="en-US" altLang="zh-CN" dirty="0"/>
              <a:t>;...; </a:t>
            </a:r>
            <a:r>
              <a:rPr lang="en-US" altLang="zh-CN" dirty="0" err="1"/>
              <a:t>role</a:t>
            </a:r>
            <a:r>
              <a:rPr lang="en-US" altLang="zh-CN" sz="1400" dirty="0" err="1"/>
              <a:t>n</a:t>
            </a:r>
            <a:r>
              <a:rPr lang="en-US" altLang="zh-CN" dirty="0"/>
              <a:t>, </a:t>
            </a:r>
            <a:r>
              <a:rPr lang="en-US" altLang="zh-CN" dirty="0" err="1"/>
              <a:t>argument</a:t>
            </a:r>
            <a:r>
              <a:rPr lang="en-US" altLang="zh-CN" sz="1400" dirty="0" err="1"/>
              <a:t>n</a:t>
            </a:r>
            <a:r>
              <a:rPr lang="en-US" altLang="zh-CN" dirty="0"/>
              <a:t>)</a:t>
            </a:r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       We </a:t>
            </a:r>
            <a:r>
              <a:rPr lang="en-US" altLang="zh-CN" dirty="0"/>
              <a:t>can not use </a:t>
            </a:r>
            <a:r>
              <a:rPr lang="en-US" altLang="zh-CN" dirty="0" smtClean="0">
                <a:solidFill>
                  <a:srgbClr val="FF0000"/>
                </a:solidFill>
              </a:rPr>
              <a:t>m.02nqglv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Barack Obama </a:t>
            </a:r>
            <a:r>
              <a:rPr lang="en-US" altLang="zh-CN" dirty="0"/>
              <a:t>to label back</a:t>
            </a:r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61" y="2133600"/>
            <a:ext cx="5105400" cy="23726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6561" y="63963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sz="2400" b="1" dirty="0"/>
              <a:t>In ACE, an event instance is represented as a trigger word.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Arguments for a specific event instance are usually mentioned in multiple sentences.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sp>
        <p:nvSpPr>
          <p:cNvPr id="8" name="矩形 7"/>
          <p:cNvSpPr/>
          <p:nvPr/>
        </p:nvSpPr>
        <p:spPr>
          <a:xfrm>
            <a:off x="-142539" y="5254190"/>
            <a:ext cx="9134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sz="2100" b="1" dirty="0"/>
              <a:t>Only 0.02% of instances can find all argument mentions in one sentence</a:t>
            </a:r>
            <a:endParaRPr lang="zh-CN" altLang="en-US" sz="2100" b="1" dirty="0"/>
          </a:p>
        </p:txBody>
      </p:sp>
      <p:sp>
        <p:nvSpPr>
          <p:cNvPr id="9" name="矩形 8"/>
          <p:cNvSpPr/>
          <p:nvPr/>
        </p:nvSpPr>
        <p:spPr>
          <a:xfrm>
            <a:off x="2755823" y="4583668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Statistics of events in Freebase.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76" y="2286000"/>
            <a:ext cx="6010767" cy="21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114800"/>
          </a:xfrm>
        </p:spPr>
        <p:txBody>
          <a:bodyPr/>
          <a:lstStyle/>
          <a:p>
            <a:r>
              <a:rPr lang="en-US" altLang="zh-CN" sz="2400" b="0" dirty="0" smtClean="0"/>
              <a:t>Task </a:t>
            </a:r>
            <a:r>
              <a:rPr lang="en-US" altLang="zh-CN" sz="2400" b="0" dirty="0"/>
              <a:t>&amp;  Related </a:t>
            </a:r>
            <a:r>
              <a:rPr lang="en-US" altLang="zh-CN" sz="2400" b="0" dirty="0" smtClean="0"/>
              <a:t>Work</a:t>
            </a:r>
          </a:p>
          <a:p>
            <a:pPr marL="0" indent="0">
              <a:buNone/>
            </a:pPr>
            <a:endParaRPr lang="en-US" altLang="zh-CN" sz="2400" b="0" dirty="0" smtClean="0"/>
          </a:p>
          <a:p>
            <a:r>
              <a:rPr lang="en-US" altLang="zh-CN" sz="2400" b="0" dirty="0" smtClean="0">
                <a:solidFill>
                  <a:srgbClr val="FF0000"/>
                </a:solidFill>
              </a:rPr>
              <a:t>Our Proposed Approach</a:t>
            </a:r>
          </a:p>
          <a:p>
            <a:endParaRPr lang="en-US" altLang="zh-CN" sz="2400" b="0" dirty="0" smtClean="0"/>
          </a:p>
          <a:p>
            <a:r>
              <a:rPr lang="en-US" altLang="zh-CN" sz="2400" b="0" dirty="0" smtClean="0"/>
              <a:t>Experiments</a:t>
            </a:r>
          </a:p>
          <a:p>
            <a:endParaRPr lang="en-US" altLang="zh-CN" sz="2400" b="0" dirty="0"/>
          </a:p>
        </p:txBody>
      </p:sp>
      <p:pic>
        <p:nvPicPr>
          <p:cNvPr id="5" name="Picture 10" descr="http://imgs.myjob.com/images/photo/chr/20-707305/23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Generating Training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The </a:t>
            </a:r>
            <a:r>
              <a:rPr lang="en-US" altLang="zh-CN" sz="2400" b="1" dirty="0"/>
              <a:t>architecture of automatically labeling training data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7627528" cy="29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Generating Training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Key Argument </a:t>
            </a:r>
            <a:r>
              <a:rPr lang="en-US" altLang="zh-CN" sz="2400" b="1" dirty="0" smtClean="0"/>
              <a:t>Detection</a:t>
            </a:r>
            <a:endParaRPr lang="en-US" altLang="zh-CN" sz="2400" b="1" dirty="0"/>
          </a:p>
          <a:p>
            <a:pPr lvl="1" algn="just">
              <a:buFont typeface="Monaco"/>
              <a:buChar char="–"/>
            </a:pP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Role Saliency (RS</a:t>
            </a:r>
            <a:r>
              <a:rPr lang="en-US" altLang="zh-CN" b="1" dirty="0" smtClean="0">
                <a:solidFill>
                  <a:srgbClr val="000000"/>
                </a:solidFill>
              </a:rPr>
              <a:t>): </a:t>
            </a:r>
            <a:r>
              <a:rPr lang="en-US" altLang="zh-CN" dirty="0" smtClean="0">
                <a:solidFill>
                  <a:srgbClr val="000000"/>
                </a:solidFill>
              </a:rPr>
              <a:t>reflects </a:t>
            </a:r>
            <a:r>
              <a:rPr lang="en-US" altLang="zh-CN" dirty="0">
                <a:solidFill>
                  <a:srgbClr val="000000"/>
                </a:solidFill>
              </a:rPr>
              <a:t>the saliency of </a:t>
            </a:r>
            <a:r>
              <a:rPr lang="en-US" altLang="zh-CN" dirty="0" smtClean="0">
                <a:solidFill>
                  <a:srgbClr val="000000"/>
                </a:solidFill>
              </a:rPr>
              <a:t>an argument </a:t>
            </a:r>
            <a:r>
              <a:rPr lang="en-US" altLang="zh-CN" dirty="0">
                <a:solidFill>
                  <a:srgbClr val="000000"/>
                </a:solidFill>
              </a:rPr>
              <a:t>to represent a specific event instance </a:t>
            </a:r>
            <a:r>
              <a:rPr lang="en-US" altLang="zh-CN" dirty="0" smtClean="0">
                <a:solidFill>
                  <a:srgbClr val="000000"/>
                </a:solidFill>
              </a:rPr>
              <a:t>of a </a:t>
            </a:r>
            <a:r>
              <a:rPr lang="en-US" altLang="zh-CN" dirty="0">
                <a:solidFill>
                  <a:srgbClr val="000000"/>
                </a:solidFill>
              </a:rPr>
              <a:t>given event type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buFont typeface="Monaco"/>
              <a:buChar char="–"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457200" lvl="1" indent="0" algn="just">
              <a:buNone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r>
              <a:rPr lang="en-US" altLang="zh-CN" b="1" dirty="0" smtClean="0">
                <a:solidFill>
                  <a:srgbClr val="000000"/>
                </a:solidFill>
              </a:rPr>
              <a:t>Event Relevance (ER): </a:t>
            </a:r>
            <a:r>
              <a:rPr lang="en-US" altLang="zh-CN" dirty="0">
                <a:solidFill>
                  <a:srgbClr val="000000"/>
                </a:solidFill>
              </a:rPr>
              <a:t>reflects the ability </a:t>
            </a:r>
            <a:r>
              <a:rPr lang="en-US" altLang="zh-CN" dirty="0" smtClean="0">
                <a:solidFill>
                  <a:srgbClr val="000000"/>
                </a:solidFill>
              </a:rPr>
              <a:t>in which </a:t>
            </a:r>
            <a:r>
              <a:rPr lang="en-US" altLang="zh-CN" dirty="0">
                <a:solidFill>
                  <a:srgbClr val="000000"/>
                </a:solidFill>
              </a:rPr>
              <a:t>an argument can be used to discriminate </a:t>
            </a:r>
            <a:r>
              <a:rPr lang="en-US" altLang="zh-CN" dirty="0" smtClean="0">
                <a:solidFill>
                  <a:srgbClr val="000000"/>
                </a:solidFill>
              </a:rPr>
              <a:t>different event </a:t>
            </a:r>
            <a:r>
              <a:rPr lang="en-US" altLang="zh-CN" dirty="0">
                <a:solidFill>
                  <a:srgbClr val="000000"/>
                </a:solidFill>
              </a:rPr>
              <a:t>types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  <a:p>
            <a:pPr lvl="1" algn="just">
              <a:buFont typeface="Monaco"/>
              <a:buChar char="–"/>
            </a:pPr>
            <a:endParaRPr lang="en-US" altLang="zh-CN" sz="2400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sz="2400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r>
              <a:rPr lang="en-US" altLang="zh-CN" b="1" dirty="0">
                <a:solidFill>
                  <a:srgbClr val="000000"/>
                </a:solidFill>
              </a:rPr>
              <a:t>Key Rate (KR</a:t>
            </a:r>
            <a:r>
              <a:rPr lang="en-US" altLang="zh-CN" b="1" dirty="0" smtClean="0">
                <a:solidFill>
                  <a:srgbClr val="000000"/>
                </a:solidFill>
              </a:rPr>
              <a:t>): </a:t>
            </a:r>
            <a:r>
              <a:rPr lang="en-US" altLang="zh-CN" dirty="0" smtClean="0">
                <a:solidFill>
                  <a:srgbClr val="000000"/>
                </a:solidFill>
              </a:rPr>
              <a:t>estimate </a:t>
            </a:r>
            <a:r>
              <a:rPr lang="en-US" altLang="zh-CN" dirty="0">
                <a:solidFill>
                  <a:srgbClr val="000000"/>
                </a:solidFill>
              </a:rPr>
              <a:t>the importance of </a:t>
            </a:r>
            <a:r>
              <a:rPr lang="en-US" altLang="zh-CN" dirty="0" smtClean="0">
                <a:solidFill>
                  <a:srgbClr val="000000"/>
                </a:solidFill>
              </a:rPr>
              <a:t>an argument </a:t>
            </a:r>
            <a:r>
              <a:rPr lang="en-US" altLang="zh-CN" dirty="0">
                <a:solidFill>
                  <a:srgbClr val="000000"/>
                </a:solidFill>
              </a:rPr>
              <a:t>to a type of </a:t>
            </a:r>
            <a:r>
              <a:rPr lang="en-US" altLang="zh-CN" dirty="0" smtClean="0">
                <a:solidFill>
                  <a:srgbClr val="000000"/>
                </a:solidFill>
              </a:rPr>
              <a:t>event.</a:t>
            </a: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86114"/>
            <a:ext cx="3342857" cy="714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4000539"/>
            <a:ext cx="3619048" cy="647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876" y="5421731"/>
            <a:ext cx="2638095" cy="476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447" y="5638800"/>
            <a:ext cx="2714499" cy="10626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 flipH="1" flipV="1">
            <a:off x="6300405" y="5638799"/>
            <a:ext cx="405193" cy="10626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Generating Training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Trigger Word Detection</a:t>
            </a:r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We use key arguments to label </a:t>
            </a:r>
            <a:r>
              <a:rPr lang="en-US" altLang="zh-CN" dirty="0" smtClean="0">
                <a:solidFill>
                  <a:srgbClr val="000000"/>
                </a:solidFill>
              </a:rPr>
              <a:t>sentences that </a:t>
            </a:r>
            <a:r>
              <a:rPr lang="en-US" altLang="zh-CN" dirty="0">
                <a:solidFill>
                  <a:srgbClr val="000000"/>
                </a:solidFill>
              </a:rPr>
              <a:t>may express events in </a:t>
            </a:r>
            <a:r>
              <a:rPr lang="en-US" altLang="zh-CN" dirty="0" smtClean="0">
                <a:solidFill>
                  <a:srgbClr val="000000"/>
                </a:solidFill>
              </a:rPr>
              <a:t>Wikipedia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Then </a:t>
            </a:r>
            <a:r>
              <a:rPr lang="en-US" altLang="zh-CN" dirty="0" smtClean="0">
                <a:solidFill>
                  <a:srgbClr val="000000"/>
                </a:solidFill>
              </a:rPr>
              <a:t>we use </a:t>
            </a:r>
            <a:r>
              <a:rPr lang="en-US" altLang="zh-CN" dirty="0">
                <a:solidFill>
                  <a:srgbClr val="000000"/>
                </a:solidFill>
              </a:rPr>
              <a:t>these labeled sentences </a:t>
            </a:r>
            <a:r>
              <a:rPr lang="en-US" altLang="zh-CN" dirty="0" smtClean="0">
                <a:solidFill>
                  <a:srgbClr val="000000"/>
                </a:solidFill>
              </a:rPr>
              <a:t>to </a:t>
            </a:r>
            <a:r>
              <a:rPr lang="en-US" altLang="zh-CN" dirty="0">
                <a:solidFill>
                  <a:srgbClr val="000000"/>
                </a:solidFill>
              </a:rPr>
              <a:t>detect </a:t>
            </a:r>
            <a:r>
              <a:rPr lang="en-US" altLang="zh-CN" dirty="0" smtClean="0">
                <a:solidFill>
                  <a:srgbClr val="000000"/>
                </a:solidFill>
              </a:rPr>
              <a:t>trigger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Trigger Rate (TR</a:t>
            </a:r>
            <a:r>
              <a:rPr lang="en-US" altLang="zh-CN" dirty="0" smtClean="0">
                <a:solidFill>
                  <a:srgbClr val="000000"/>
                </a:solidFill>
              </a:rPr>
              <a:t>):</a:t>
            </a: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Trigger Candidate Frequency (TCF</a:t>
            </a:r>
            <a:r>
              <a:rPr lang="en-US" altLang="zh-CN" dirty="0" smtClean="0">
                <a:solidFill>
                  <a:srgbClr val="000000"/>
                </a:solidFill>
              </a:rPr>
              <a:t>)):</a:t>
            </a: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r>
              <a:rPr lang="en-US" altLang="zh-CN" dirty="0" smtClean="0">
                <a:solidFill>
                  <a:srgbClr val="000000"/>
                </a:solidFill>
              </a:rPr>
              <a:t>Trigger Event </a:t>
            </a:r>
            <a:r>
              <a:rPr lang="en-US" altLang="zh-CN" dirty="0">
                <a:solidFill>
                  <a:srgbClr val="000000"/>
                </a:solidFill>
              </a:rPr>
              <a:t>Type Frequency (TETF</a:t>
            </a:r>
            <a:r>
              <a:rPr lang="en-US" altLang="zh-CN" dirty="0" smtClean="0">
                <a:solidFill>
                  <a:srgbClr val="000000"/>
                </a:solidFill>
              </a:rPr>
              <a:t>):</a:t>
            </a:r>
            <a:endParaRPr lang="en-US" altLang="zh-CN" dirty="0" smtClean="0"/>
          </a:p>
          <a:p>
            <a:pPr lvl="1" algn="just">
              <a:buFont typeface="Monaco"/>
              <a:buChar char="–"/>
            </a:pPr>
            <a:endParaRPr lang="en-US" altLang="zh-CN" sz="2800" dirty="0"/>
          </a:p>
          <a:p>
            <a:pPr lvl="1" algn="just">
              <a:buFont typeface="Monaco"/>
              <a:buChar char="–"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47" y="5638800"/>
            <a:ext cx="2714499" cy="10626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 flipH="1" flipV="1">
            <a:off x="6781800" y="5638799"/>
            <a:ext cx="457200" cy="10626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1" y="3317186"/>
            <a:ext cx="3733800" cy="4166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62" y="4431553"/>
            <a:ext cx="3875238" cy="7500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7555" y="5820840"/>
            <a:ext cx="4409715" cy="6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Generating Training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Trigger Word </a:t>
            </a:r>
            <a:r>
              <a:rPr lang="en-US" altLang="zh-CN" sz="2400" b="1" dirty="0"/>
              <a:t>Filtering and </a:t>
            </a:r>
            <a:r>
              <a:rPr lang="en-US" altLang="zh-CN" sz="2400" b="1" dirty="0" smtClean="0"/>
              <a:t>Expansion</a:t>
            </a:r>
          </a:p>
          <a:p>
            <a:pPr lvl="1" algn="just">
              <a:buFont typeface="Monaco"/>
              <a:buChar char="–"/>
            </a:pPr>
            <a:r>
              <a:rPr lang="en-US" altLang="zh-CN" dirty="0" smtClean="0">
                <a:solidFill>
                  <a:srgbClr val="000000"/>
                </a:solidFill>
              </a:rPr>
              <a:t>we </a:t>
            </a:r>
            <a:r>
              <a:rPr lang="en-US" altLang="zh-CN" dirty="0">
                <a:solidFill>
                  <a:srgbClr val="000000"/>
                </a:solidFill>
              </a:rPr>
              <a:t>propose to use linguistic resource </a:t>
            </a:r>
            <a:r>
              <a:rPr lang="en-US" altLang="zh-CN" dirty="0" err="1">
                <a:solidFill>
                  <a:srgbClr val="000000"/>
                </a:solidFill>
              </a:rPr>
              <a:t>FrameNet</a:t>
            </a:r>
            <a:r>
              <a:rPr lang="en-US" altLang="zh-CN" dirty="0">
                <a:solidFill>
                  <a:srgbClr val="000000"/>
                </a:solidFill>
              </a:rPr>
              <a:t> to filter noisy verbal triggers and expand nominal </a:t>
            </a:r>
            <a:r>
              <a:rPr lang="en-US" altLang="zh-CN" dirty="0" smtClean="0">
                <a:solidFill>
                  <a:srgbClr val="000000"/>
                </a:solidFill>
              </a:rPr>
              <a:t>triggers</a:t>
            </a:r>
          </a:p>
          <a:p>
            <a:pPr lvl="1" algn="just">
              <a:buFont typeface="Monaco"/>
              <a:buChar char="–"/>
            </a:pPr>
            <a:r>
              <a:rPr lang="en-US" altLang="zh-CN" dirty="0" smtClean="0">
                <a:solidFill>
                  <a:srgbClr val="000000"/>
                </a:solidFill>
              </a:rPr>
              <a:t>The initial trigger </a:t>
            </a:r>
            <a:r>
              <a:rPr lang="en-US" altLang="zh-CN" dirty="0">
                <a:solidFill>
                  <a:srgbClr val="000000"/>
                </a:solidFill>
              </a:rPr>
              <a:t>lexicon is noisy and merely contains </a:t>
            </a:r>
            <a:r>
              <a:rPr lang="en-US" altLang="zh-CN" dirty="0" smtClean="0">
                <a:solidFill>
                  <a:srgbClr val="000000"/>
                </a:solidFill>
              </a:rPr>
              <a:t>verbal triggers</a:t>
            </a:r>
            <a:endParaRPr lang="en-US" altLang="zh-CN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sz="2800" dirty="0"/>
          </a:p>
          <a:p>
            <a:pPr lvl="1" algn="just">
              <a:buFont typeface="Monaco"/>
              <a:buChar char="–"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47" y="5638800"/>
            <a:ext cx="2714499" cy="10626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 flipH="1" flipV="1">
            <a:off x="7315200" y="5638798"/>
            <a:ext cx="536096" cy="10626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988862"/>
            <a:ext cx="6248400" cy="6347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84" y="3688142"/>
            <a:ext cx="5715000" cy="18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Generating Training Data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Automatically labeled data generation</a:t>
            </a:r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we propose a Soft Distant Supervision and use it to automatically generate training data</a:t>
            </a: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sz="2800" dirty="0"/>
          </a:p>
          <a:p>
            <a:pPr lvl="1" algn="just">
              <a:buFont typeface="Monaco"/>
              <a:buChar char="–"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84" y="2438400"/>
            <a:ext cx="5760640" cy="35395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01" y="5795347"/>
            <a:ext cx="2714499" cy="10626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 bwMode="auto">
          <a:xfrm flipH="1" flipV="1">
            <a:off x="8077200" y="5795348"/>
            <a:ext cx="536096" cy="10626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Event Extraction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DMCNN</a:t>
            </a:r>
            <a:endParaRPr lang="en-US" altLang="zh-CN" sz="2400" b="1" dirty="0"/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we use DMCNN as the basic model for event extraction</a:t>
            </a: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sz="2800" dirty="0"/>
          </a:p>
          <a:p>
            <a:pPr lvl="1" algn="just">
              <a:buFont typeface="Monaco"/>
              <a:buChar char="–"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5" y="2286000"/>
            <a:ext cx="8125869" cy="341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114800"/>
          </a:xfrm>
        </p:spPr>
        <p:txBody>
          <a:bodyPr/>
          <a:lstStyle/>
          <a:p>
            <a:r>
              <a:rPr lang="en-US" altLang="zh-CN" sz="2400" b="0" dirty="0" smtClean="0"/>
              <a:t>Task </a:t>
            </a:r>
            <a:r>
              <a:rPr lang="en-US" altLang="zh-CN" sz="2400" b="0" dirty="0"/>
              <a:t>&amp;  Related </a:t>
            </a:r>
            <a:r>
              <a:rPr lang="en-US" altLang="zh-CN" sz="2400" b="0" dirty="0" smtClean="0"/>
              <a:t>Work</a:t>
            </a:r>
          </a:p>
          <a:p>
            <a:pPr marL="0" indent="0">
              <a:buNone/>
            </a:pPr>
            <a:endParaRPr lang="en-US" altLang="zh-CN" sz="2400" b="0" dirty="0" smtClean="0"/>
          </a:p>
          <a:p>
            <a:r>
              <a:rPr lang="en-US" altLang="zh-CN" sz="2400" b="0" dirty="0" smtClean="0"/>
              <a:t>Our Proposed Approach</a:t>
            </a:r>
          </a:p>
          <a:p>
            <a:endParaRPr lang="en-US" altLang="zh-CN" sz="2400" b="0" dirty="0" smtClean="0"/>
          </a:p>
          <a:p>
            <a:r>
              <a:rPr lang="en-US" altLang="zh-CN" sz="2400" b="0" dirty="0" smtClean="0"/>
              <a:t>Experiments</a:t>
            </a:r>
          </a:p>
          <a:p>
            <a:endParaRPr lang="en-US" altLang="zh-CN" sz="2400" b="0" dirty="0"/>
          </a:p>
        </p:txBody>
      </p:sp>
      <p:pic>
        <p:nvPicPr>
          <p:cNvPr id="5" name="Picture 10" descr="http://imgs.myjob.com/images/photo/chr/20-707305/23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0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of Event Extraction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DMCNN</a:t>
            </a:r>
            <a:endParaRPr lang="en-US" altLang="zh-CN" sz="2400" b="1" dirty="0"/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To alleviate the wrong label problem, we use Multi-instance Learning  for DMCNNs</a:t>
            </a: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sz="2800" dirty="0"/>
          </a:p>
          <a:p>
            <a:pPr lvl="1" algn="just">
              <a:buFont typeface="Monaco"/>
              <a:buChar char="–"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2590800"/>
            <a:ext cx="4380592" cy="2514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494" y="5448298"/>
            <a:ext cx="9075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In stage of argument classification, we take sentences containing the same argument candidate and triggers with a same event type as a bag and all instances in a bag are considered independently.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81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114800"/>
          </a:xfrm>
        </p:spPr>
        <p:txBody>
          <a:bodyPr/>
          <a:lstStyle/>
          <a:p>
            <a:r>
              <a:rPr lang="en-US" altLang="zh-CN" sz="2400" b="0" dirty="0" smtClean="0"/>
              <a:t>Task </a:t>
            </a:r>
            <a:r>
              <a:rPr lang="en-US" altLang="zh-CN" sz="2400" b="0" dirty="0"/>
              <a:t>&amp;  Related </a:t>
            </a:r>
            <a:r>
              <a:rPr lang="en-US" altLang="zh-CN" sz="2400" b="0" dirty="0" smtClean="0"/>
              <a:t>Work</a:t>
            </a:r>
          </a:p>
          <a:p>
            <a:pPr marL="0" indent="0">
              <a:buNone/>
            </a:pPr>
            <a:endParaRPr lang="en-US" altLang="zh-CN" sz="2400" b="0" dirty="0" smtClean="0"/>
          </a:p>
          <a:p>
            <a:r>
              <a:rPr lang="en-US" altLang="zh-CN" sz="2400" b="0" dirty="0" smtClean="0"/>
              <a:t>Our Proposed Approach</a:t>
            </a:r>
          </a:p>
          <a:p>
            <a:endParaRPr lang="en-US" altLang="zh-CN" sz="2400" b="0" dirty="0" smtClean="0"/>
          </a:p>
          <a:p>
            <a:r>
              <a:rPr lang="en-US" altLang="zh-CN" sz="2400" b="0" dirty="0" smtClean="0">
                <a:solidFill>
                  <a:srgbClr val="FF0000"/>
                </a:solidFill>
              </a:rPr>
              <a:t>Experiments</a:t>
            </a:r>
          </a:p>
          <a:p>
            <a:endParaRPr lang="en-US" altLang="zh-CN" sz="2400" b="0" dirty="0"/>
          </a:p>
        </p:txBody>
      </p:sp>
      <p:pic>
        <p:nvPicPr>
          <p:cNvPr id="5" name="Picture 10" descr="http://imgs.myjob.com/images/photo/chr/20-707305/23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Our Automatically Labeled Data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>
                <a:solidFill>
                  <a:srgbClr val="000000"/>
                </a:solidFill>
              </a:rPr>
              <a:t>When we merely use two key arguments to label data, we will obtain 421,602 labeled sentences. However, these </a:t>
            </a:r>
            <a:r>
              <a:rPr lang="en-US" altLang="zh-CN" dirty="0" smtClean="0">
                <a:solidFill>
                  <a:srgbClr val="000000"/>
                </a:solidFill>
              </a:rPr>
              <a:t>sentences miss </a:t>
            </a:r>
            <a:r>
              <a:rPr lang="en-US" altLang="zh-CN" dirty="0">
                <a:solidFill>
                  <a:srgbClr val="000000"/>
                </a:solidFill>
              </a:rPr>
              <a:t>labeling </a:t>
            </a:r>
            <a:r>
              <a:rPr lang="en-US" altLang="zh-CN" dirty="0" smtClean="0">
                <a:solidFill>
                  <a:srgbClr val="000000"/>
                </a:solidFill>
              </a:rPr>
              <a:t>triggers.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When we </a:t>
            </a:r>
            <a:r>
              <a:rPr lang="en-US" altLang="zh-CN" dirty="0" smtClean="0"/>
              <a:t>use </a:t>
            </a:r>
            <a:r>
              <a:rPr lang="en-US" altLang="zh-CN" dirty="0"/>
              <a:t>two key arguments </a:t>
            </a:r>
            <a:r>
              <a:rPr lang="en-US" altLang="zh-CN" dirty="0" smtClean="0"/>
              <a:t>and trigger words to </a:t>
            </a:r>
            <a:r>
              <a:rPr lang="en-US" altLang="zh-CN" dirty="0"/>
              <a:t>label data, we will obtain </a:t>
            </a:r>
            <a:r>
              <a:rPr lang="en-US" altLang="zh-CN" dirty="0" smtClean="0"/>
              <a:t>72,611 labeled </a:t>
            </a:r>
            <a:r>
              <a:rPr lang="en-US" altLang="zh-CN" dirty="0"/>
              <a:t>sentences. </a:t>
            </a:r>
            <a:endParaRPr lang="en-US" altLang="zh-CN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Compared with nearly </a:t>
            </a:r>
            <a:r>
              <a:rPr lang="en-US" altLang="zh-CN" dirty="0" smtClean="0"/>
              <a:t>6,000 </a:t>
            </a:r>
            <a:r>
              <a:rPr lang="en-US" altLang="zh-CN" dirty="0"/>
              <a:t>human </a:t>
            </a:r>
            <a:r>
              <a:rPr lang="en-US" altLang="zh-CN" dirty="0" smtClean="0"/>
              <a:t>annotated labeled </a:t>
            </a:r>
            <a:r>
              <a:rPr lang="en-US" altLang="zh-CN" dirty="0"/>
              <a:t>sentence in ACE, our method </a:t>
            </a:r>
            <a:r>
              <a:rPr lang="en-US" altLang="zh-CN" dirty="0" smtClean="0"/>
              <a:t>can automatically </a:t>
            </a:r>
            <a:r>
              <a:rPr lang="en-US" altLang="zh-CN" dirty="0"/>
              <a:t>generate large scale labeled </a:t>
            </a:r>
            <a:r>
              <a:rPr lang="en-US" altLang="zh-CN" dirty="0" smtClean="0"/>
              <a:t>training data</a:t>
            </a:r>
            <a:r>
              <a:rPr lang="en-US" altLang="zh-CN" dirty="0"/>
              <a:t>.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7" y="2011840"/>
            <a:ext cx="9051483" cy="134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Manual Evaluations of Labeled Data</a:t>
            </a: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lvl="1" algn="just">
              <a:buFont typeface="Monaco"/>
              <a:buChar char="–"/>
            </a:pPr>
            <a:endParaRPr lang="en-US" altLang="zh-CN" b="1" dirty="0" smtClean="0">
              <a:solidFill>
                <a:srgbClr val="000000"/>
              </a:solidFill>
            </a:endParaRPr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marL="457200" lvl="1" indent="0" algn="just"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We </a:t>
            </a:r>
            <a:r>
              <a:rPr lang="en-US" altLang="zh-CN" dirty="0" smtClean="0"/>
              <a:t>randomly select </a:t>
            </a:r>
            <a:r>
              <a:rPr lang="en-US" altLang="zh-CN" dirty="0"/>
              <a:t>500 samples from our </a:t>
            </a:r>
            <a:r>
              <a:rPr lang="en-US" altLang="zh-CN" dirty="0" smtClean="0"/>
              <a:t>automatically labeled data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 smtClean="0"/>
              <a:t>Each sample </a:t>
            </a:r>
            <a:r>
              <a:rPr lang="en-US" altLang="zh-CN" dirty="0"/>
              <a:t>is independently annotated by three annotators</a:t>
            </a:r>
            <a:endParaRPr lang="en-US" altLang="zh-CN" sz="2400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90" y="1828800"/>
            <a:ext cx="5866810" cy="26909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715000"/>
            <a:ext cx="3971619" cy="8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Automatic Evaluations of Labeled </a:t>
            </a:r>
            <a:r>
              <a:rPr lang="en-US" altLang="zh-CN" sz="2400" b="1" dirty="0" smtClean="0"/>
              <a:t>Data</a:t>
            </a: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b="1" dirty="0" smtClean="0"/>
              <a:t>Data</a:t>
            </a:r>
          </a:p>
          <a:p>
            <a:pPr marL="457200" lvl="1" indent="0">
              <a:buClr>
                <a:srgbClr val="000000">
                  <a:lumMod val="65000"/>
                  <a:lumOff val="35000"/>
                </a:srgbClr>
              </a:buClr>
              <a:buNone/>
            </a:pPr>
            <a:r>
              <a:rPr lang="en-US" altLang="zh-CN" dirty="0" smtClean="0"/>
              <a:t>   ACE, Expanded </a:t>
            </a:r>
            <a:r>
              <a:rPr lang="en-US" altLang="zh-CN" dirty="0"/>
              <a:t>Data (ED), </a:t>
            </a:r>
            <a:r>
              <a:rPr lang="en-US" altLang="zh-CN" dirty="0" smtClean="0"/>
              <a:t>ACE+ED</a:t>
            </a:r>
          </a:p>
          <a:p>
            <a:pPr marL="457200" lvl="1" indent="0">
              <a:buClr>
                <a:srgbClr val="000000">
                  <a:lumMod val="65000"/>
                  <a:lumOff val="35000"/>
                </a:srgbClr>
              </a:buClr>
              <a:buNone/>
            </a:pPr>
            <a:endParaRPr lang="en-US" altLang="zh-CN" dirty="0" smtClean="0"/>
          </a:p>
          <a:p>
            <a:pPr marL="457200" lvl="1" indent="0">
              <a:buClr>
                <a:srgbClr val="000000">
                  <a:lumMod val="65000"/>
                  <a:lumOff val="35000"/>
                </a:srgbClr>
              </a:buClr>
              <a:buNone/>
            </a:pPr>
            <a:endParaRPr lang="en-US" altLang="zh-CN" dirty="0" smtClean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altLang="zh-CN" dirty="0" smtClean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 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b="1" dirty="0"/>
              <a:t>Evaluation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142539" y="4724400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r>
              <a:rPr lang="en-US" altLang="zh-CN" dirty="0"/>
              <a:t>A trigger is correct if its event subtype and offsets match those of a reference trigger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r>
              <a:rPr lang="en-US" altLang="zh-CN" dirty="0"/>
              <a:t>An argument is correctly identified if its event subtype and offsets match those of any of the reference argument mentions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r>
              <a:rPr lang="en-US" altLang="zh-CN" dirty="0"/>
              <a:t>An argument is correctly classified if its event subtype, offsets and argument role match those of any of the reference argument mentions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   Precision, Recall, F-score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" y="2462851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r>
              <a:rPr lang="en-US" altLang="zh-CN" dirty="0"/>
              <a:t>40 newswire articles from ACE 2005 as test set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r>
              <a:rPr lang="en-US" altLang="zh-CN" dirty="0"/>
              <a:t>30 other documents from different genres as development set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r>
              <a:rPr lang="en-US" altLang="zh-CN" dirty="0" smtClean="0"/>
              <a:t>The </a:t>
            </a:r>
            <a:r>
              <a:rPr lang="en-US" altLang="zh-CN" dirty="0"/>
              <a:t>rest (529) documents for training</a:t>
            </a:r>
          </a:p>
        </p:txBody>
      </p:sp>
    </p:spTree>
    <p:extLst>
      <p:ext uri="{BB962C8B-B14F-4D97-AF65-F5344CB8AC3E}">
        <p14:creationId xmlns:p14="http://schemas.microsoft.com/office/powerpoint/2010/main" val="3061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Automatic Evaluations of Labeled </a:t>
            </a:r>
            <a:r>
              <a:rPr lang="en-US" altLang="zh-CN" sz="2400" b="1" dirty="0" smtClean="0"/>
              <a:t>Data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Compared with all models, DMCNN trained with ACE+ED achieves the highest performance. This </a:t>
            </a:r>
            <a:r>
              <a:rPr lang="en-US" altLang="zh-CN" dirty="0" smtClean="0"/>
              <a:t>demonstrates that </a:t>
            </a:r>
            <a:r>
              <a:rPr lang="en-US" altLang="zh-CN" dirty="0"/>
              <a:t>our automatically generated </a:t>
            </a:r>
            <a:r>
              <a:rPr lang="en-US" altLang="zh-CN" dirty="0" smtClean="0"/>
              <a:t>labeled data </a:t>
            </a:r>
            <a:r>
              <a:rPr lang="en-US" altLang="zh-CN" dirty="0"/>
              <a:t>could expand human annotated training </a:t>
            </a:r>
            <a:r>
              <a:rPr lang="en-US" altLang="zh-CN" dirty="0" smtClean="0"/>
              <a:t>data effectively.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altLang="zh-CN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4" y="1981200"/>
            <a:ext cx="8405191" cy="16810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304800" y="3382673"/>
            <a:ext cx="8686800" cy="2795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Automatic Evaluations of Labeled </a:t>
            </a:r>
            <a:r>
              <a:rPr lang="en-US" altLang="zh-CN" sz="2400" b="1" dirty="0" smtClean="0"/>
              <a:t>Data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 smtClean="0"/>
              <a:t>Compared </a:t>
            </a:r>
            <a:r>
              <a:rPr lang="en-US" altLang="zh-CN" dirty="0"/>
              <a:t>with Chen’s </a:t>
            </a:r>
            <a:r>
              <a:rPr lang="en-US" altLang="zh-CN" dirty="0" smtClean="0"/>
              <a:t>DMCNN trained </a:t>
            </a:r>
            <a:r>
              <a:rPr lang="en-US" altLang="zh-CN" dirty="0"/>
              <a:t>with ACE, DMCNN trained with </a:t>
            </a:r>
            <a:r>
              <a:rPr lang="en-US" altLang="zh-CN" dirty="0" smtClean="0"/>
              <a:t>ED Only </a:t>
            </a:r>
            <a:r>
              <a:rPr lang="en-US" altLang="zh-CN" dirty="0"/>
              <a:t>achieves a competitive performance. </a:t>
            </a:r>
            <a:r>
              <a:rPr lang="en-US" altLang="zh-CN" dirty="0" smtClean="0"/>
              <a:t>This demonstrates </a:t>
            </a:r>
            <a:r>
              <a:rPr lang="en-US" altLang="zh-CN" dirty="0"/>
              <a:t>that our large scale automatically </a:t>
            </a:r>
            <a:r>
              <a:rPr lang="en-US" altLang="zh-CN" dirty="0" smtClean="0"/>
              <a:t>labeled data </a:t>
            </a:r>
            <a:r>
              <a:rPr lang="en-US" altLang="zh-CN" dirty="0"/>
              <a:t>is competitive with elaborately </a:t>
            </a:r>
            <a:r>
              <a:rPr lang="en-US" altLang="zh-CN" dirty="0" smtClean="0"/>
              <a:t>human annotated data</a:t>
            </a:r>
            <a:r>
              <a:rPr lang="en-US" altLang="zh-CN" dirty="0"/>
              <a:t>.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04" y="1981200"/>
            <a:ext cx="8405191" cy="16810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280594" y="3200400"/>
            <a:ext cx="8711005" cy="18870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80594" y="2743200"/>
            <a:ext cx="8711005" cy="2332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Impact of Key Rate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ACE+KR achieve the best performance </a:t>
            </a:r>
            <a:r>
              <a:rPr lang="en-US" altLang="zh-CN" dirty="0" smtClean="0"/>
              <a:t>in both </a:t>
            </a:r>
            <a:r>
              <a:rPr lang="en-US" altLang="zh-CN" dirty="0"/>
              <a:t>stages. This demonstrates the </a:t>
            </a:r>
            <a:r>
              <a:rPr lang="en-US" altLang="zh-CN" dirty="0" smtClean="0"/>
              <a:t>effectiveness of </a:t>
            </a:r>
            <a:r>
              <a:rPr lang="en-US" altLang="zh-CN" dirty="0"/>
              <a:t>our KR </a:t>
            </a:r>
            <a:r>
              <a:rPr lang="en-US" altLang="zh-CN" dirty="0" smtClean="0"/>
              <a:t>methods</a:t>
            </a:r>
            <a:endParaRPr lang="en-US" altLang="zh-CN" sz="2400" b="1" dirty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altLang="zh-CN" sz="2400" b="1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altLang="zh-CN" sz="2400" b="1" dirty="0"/>
          </a:p>
          <a:p>
            <a:pPr marL="457200" lvl="1" indent="0">
              <a:buClr>
                <a:srgbClr val="000000">
                  <a:lumMod val="65000"/>
                  <a:lumOff val="35000"/>
                </a:srgbClr>
              </a:buClr>
              <a:buNone/>
            </a:pPr>
            <a:endParaRPr lang="en-US" altLang="zh-CN" sz="2400" b="1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altLang="zh-CN" sz="2400" b="1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endParaRPr lang="en-US" altLang="zh-CN" sz="2400" b="1" dirty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if k = 2, we will get </a:t>
            </a:r>
            <a:r>
              <a:rPr lang="en-US" altLang="zh-CN" dirty="0" smtClean="0"/>
              <a:t>25,797 </a:t>
            </a:r>
            <a:r>
              <a:rPr lang="en-US" altLang="zh-CN" dirty="0"/>
              <a:t>sentences </a:t>
            </a:r>
            <a:r>
              <a:rPr lang="en-US" altLang="zh-CN" dirty="0" smtClean="0"/>
              <a:t>labeled as </a:t>
            </a:r>
            <a:r>
              <a:rPr lang="en-US" altLang="zh-CN" dirty="0" err="1"/>
              <a:t>people.marriage</a:t>
            </a:r>
            <a:r>
              <a:rPr lang="en-US" altLang="zh-CN" dirty="0"/>
              <a:t> events and we will get 534 </a:t>
            </a:r>
            <a:r>
              <a:rPr lang="en-US" altLang="zh-CN" dirty="0" smtClean="0"/>
              <a:t>labeled sentences</a:t>
            </a:r>
            <a:r>
              <a:rPr lang="en-US" altLang="zh-CN" dirty="0"/>
              <a:t>, if k = 3.</a:t>
            </a: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1714932"/>
            <a:ext cx="3200400" cy="140926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2361989" y="2819400"/>
            <a:ext cx="3428793" cy="18870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698" y="3972149"/>
            <a:ext cx="3638102" cy="18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81200"/>
            <a:ext cx="5885714" cy="23047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Impact of Trigger Rate and </a:t>
            </a:r>
            <a:r>
              <a:rPr lang="en-US" altLang="zh-CN" sz="2400" b="1" dirty="0" err="1"/>
              <a:t>FrameNet</a:t>
            </a: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/>
          </a:p>
          <a:p>
            <a:pPr marL="0" lvl="1" indent="0">
              <a:buSzPct val="120000"/>
              <a:buNone/>
            </a:pPr>
            <a:endParaRPr lang="en-US" altLang="zh-CN" sz="2400" dirty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Compared with ACE+TCF </a:t>
            </a:r>
            <a:r>
              <a:rPr lang="en-US" altLang="zh-CN" dirty="0" smtClean="0"/>
              <a:t>and ACE+TETF</a:t>
            </a:r>
            <a:r>
              <a:rPr lang="en-US" altLang="zh-CN" dirty="0"/>
              <a:t>, ACE+TR gains a higher </a:t>
            </a:r>
            <a:r>
              <a:rPr lang="en-US" altLang="zh-CN" dirty="0" smtClean="0"/>
              <a:t>performance in </a:t>
            </a:r>
            <a:r>
              <a:rPr lang="en-US" altLang="zh-CN" dirty="0"/>
              <a:t>both stages. It demonstrates the effectiveness </a:t>
            </a:r>
            <a:r>
              <a:rPr lang="en-US" altLang="zh-CN" dirty="0" smtClean="0"/>
              <a:t>of our </a:t>
            </a:r>
            <a:r>
              <a:rPr lang="en-US" altLang="zh-CN" dirty="0"/>
              <a:t>TR methods.</a:t>
            </a:r>
            <a:endParaRPr lang="en-US" altLang="zh-CN" sz="2400" b="1" dirty="0" smtClean="0"/>
          </a:p>
          <a:p>
            <a:pPr marL="0" lvl="1" indent="0">
              <a:buSzPct val="120000"/>
              <a:buNone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sp>
        <p:nvSpPr>
          <p:cNvPr id="9" name="矩形 8"/>
          <p:cNvSpPr/>
          <p:nvPr/>
        </p:nvSpPr>
        <p:spPr bwMode="auto">
          <a:xfrm>
            <a:off x="1295400" y="2667000"/>
            <a:ext cx="5943600" cy="1219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81200"/>
            <a:ext cx="5885714" cy="23047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Impact of Trigger Rate and </a:t>
            </a:r>
            <a:r>
              <a:rPr lang="en-US" altLang="zh-CN" sz="2400" b="1" dirty="0" err="1"/>
              <a:t>FrameNet</a:t>
            </a: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/>
          </a:p>
          <a:p>
            <a:pPr marL="0" lvl="1" indent="0">
              <a:buSzPct val="120000"/>
              <a:buNone/>
            </a:pPr>
            <a:endParaRPr lang="en-US" altLang="zh-CN" sz="2400" dirty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When we use </a:t>
            </a:r>
            <a:r>
              <a:rPr lang="en-US" altLang="zh-CN" dirty="0" err="1"/>
              <a:t>FrameNet</a:t>
            </a:r>
            <a:r>
              <a:rPr lang="en-US" altLang="zh-CN" dirty="0"/>
              <a:t> to </a:t>
            </a:r>
            <a:r>
              <a:rPr lang="en-US" altLang="zh-CN" dirty="0" smtClean="0"/>
              <a:t>generate triggers</a:t>
            </a:r>
            <a:r>
              <a:rPr lang="en-US" altLang="zh-CN" dirty="0"/>
              <a:t>, compared with ACE+TR, we get </a:t>
            </a:r>
            <a:r>
              <a:rPr lang="en-US" altLang="zh-CN" dirty="0" smtClean="0"/>
              <a:t>a 1.0 </a:t>
            </a:r>
            <a:r>
              <a:rPr lang="en-US" altLang="zh-CN" dirty="0"/>
              <a:t>improvement on trigger classification and a </a:t>
            </a:r>
            <a:r>
              <a:rPr lang="en-US" altLang="zh-CN" dirty="0" smtClean="0"/>
              <a:t>1.7 improvement </a:t>
            </a:r>
            <a:r>
              <a:rPr lang="en-US" altLang="zh-CN" dirty="0"/>
              <a:t>on argument classification</a:t>
            </a:r>
            <a:endParaRPr lang="en-US" altLang="zh-CN" sz="2400" b="1" dirty="0" smtClean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sp>
        <p:nvSpPr>
          <p:cNvPr id="9" name="矩形 8"/>
          <p:cNvSpPr/>
          <p:nvPr/>
        </p:nvSpPr>
        <p:spPr bwMode="auto">
          <a:xfrm>
            <a:off x="1371600" y="3581400"/>
            <a:ext cx="5791200" cy="685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828800"/>
            <a:ext cx="8458200" cy="4114800"/>
          </a:xfrm>
        </p:spPr>
        <p:txBody>
          <a:bodyPr/>
          <a:lstStyle/>
          <a:p>
            <a:r>
              <a:rPr lang="en-US" altLang="zh-CN" sz="2400" b="0" dirty="0" smtClean="0">
                <a:solidFill>
                  <a:srgbClr val="FF0000"/>
                </a:solidFill>
              </a:rPr>
              <a:t>Task </a:t>
            </a:r>
            <a:r>
              <a:rPr lang="en-US" altLang="zh-CN" sz="2400" b="0" dirty="0">
                <a:solidFill>
                  <a:srgbClr val="FF0000"/>
                </a:solidFill>
              </a:rPr>
              <a:t>&amp;  Related </a:t>
            </a:r>
            <a:r>
              <a:rPr lang="en-US" altLang="zh-CN" sz="2400" b="0" dirty="0" smtClean="0">
                <a:solidFill>
                  <a:srgbClr val="FF0000"/>
                </a:solidFill>
              </a:rPr>
              <a:t>Work</a:t>
            </a:r>
          </a:p>
          <a:p>
            <a:pPr marL="0" indent="0">
              <a:buNone/>
            </a:pPr>
            <a:endParaRPr lang="en-US" altLang="zh-CN" sz="2400" b="0" dirty="0" smtClean="0"/>
          </a:p>
          <a:p>
            <a:r>
              <a:rPr lang="en-US" altLang="zh-CN" sz="2400" b="0" dirty="0" smtClean="0"/>
              <a:t>Our Proposed Approach</a:t>
            </a:r>
          </a:p>
          <a:p>
            <a:endParaRPr lang="en-US" altLang="zh-CN" sz="2400" b="0" dirty="0" smtClean="0"/>
          </a:p>
          <a:p>
            <a:r>
              <a:rPr lang="en-US" altLang="zh-CN" sz="2400" b="0" dirty="0" smtClean="0"/>
              <a:t>Experiments</a:t>
            </a:r>
          </a:p>
          <a:p>
            <a:endParaRPr lang="en-US" altLang="zh-CN" sz="2400" b="0" dirty="0"/>
          </a:p>
        </p:txBody>
      </p:sp>
      <p:pic>
        <p:nvPicPr>
          <p:cNvPr id="5" name="Picture 10" descr="http://imgs.myjob.com/images/photo/chr/20-707305/23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85800" cy="6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Performance of </a:t>
            </a:r>
            <a:r>
              <a:rPr lang="en-US" altLang="zh-CN" sz="2400" b="1" dirty="0" smtClean="0"/>
              <a:t>DMCNN-MIL (</a:t>
            </a:r>
            <a:r>
              <a:rPr lang="en-US" altLang="zh-CN" sz="2400" b="1" dirty="0"/>
              <a:t>Held-out Evaluation)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we hold out part of </a:t>
            </a:r>
            <a:r>
              <a:rPr lang="en-US" altLang="zh-CN" dirty="0" smtClean="0"/>
              <a:t>the Freebase </a:t>
            </a:r>
            <a:r>
              <a:rPr lang="en-US" altLang="zh-CN" dirty="0"/>
              <a:t>event data during training, and </a:t>
            </a:r>
            <a:r>
              <a:rPr lang="en-US" altLang="zh-CN" dirty="0" smtClean="0"/>
              <a:t>compare newly </a:t>
            </a:r>
            <a:r>
              <a:rPr lang="en-US" altLang="zh-CN" dirty="0"/>
              <a:t>discovered event instances against this </a:t>
            </a:r>
            <a:r>
              <a:rPr lang="en-US" altLang="zh-CN" dirty="0" smtClean="0"/>
              <a:t>held out data</a:t>
            </a: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262" y="2057400"/>
            <a:ext cx="6595476" cy="267167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28800" y="4659868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 smtClean="0"/>
              <a:t>Event classification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953403" y="4659868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A</a:t>
            </a:r>
            <a:r>
              <a:rPr lang="en-US" altLang="zh-CN" dirty="0" smtClean="0"/>
              <a:t>rgument </a:t>
            </a:r>
            <a:r>
              <a:rPr lang="en-US" altLang="zh-CN" dirty="0"/>
              <a:t>classification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65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Performance of DMCNN-MIL (Human Evaluation)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Because the incomplete nature of Freebase, </a:t>
            </a:r>
            <a:r>
              <a:rPr lang="en-US" altLang="zh-CN" dirty="0" smtClean="0"/>
              <a:t>held out evaluation </a:t>
            </a:r>
            <a:r>
              <a:rPr lang="en-US" altLang="zh-CN" dirty="0"/>
              <a:t>suffers from false negatives problem</a:t>
            </a:r>
            <a:r>
              <a:rPr lang="en-US" altLang="zh-CN" dirty="0" smtClean="0"/>
              <a:t>.</a:t>
            </a:r>
          </a:p>
          <a:p>
            <a:pPr lvl="1">
              <a:buClr>
                <a:srgbClr val="000000">
                  <a:lumMod val="65000"/>
                  <a:lumOff val="35000"/>
                </a:srgbClr>
              </a:buClr>
            </a:pPr>
            <a:r>
              <a:rPr lang="en-US" altLang="zh-CN" dirty="0"/>
              <a:t>we manually check the newly discovered event </a:t>
            </a:r>
            <a:r>
              <a:rPr lang="en-US" altLang="zh-CN" dirty="0" smtClean="0"/>
              <a:t>instances that </a:t>
            </a:r>
            <a:r>
              <a:rPr lang="en-US" altLang="zh-CN" dirty="0"/>
              <a:t>are not in Freebase</a:t>
            </a: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28" y="1905000"/>
            <a:ext cx="6614772" cy="225687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997914" y="3857072"/>
            <a:ext cx="67818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997914" y="2728636"/>
            <a:ext cx="67818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33498"/>
            <a:ext cx="8991600" cy="41148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dirty="0"/>
              <a:t>we present an approach to automatically label data for large scale </a:t>
            </a:r>
            <a:r>
              <a:rPr lang="en-US" altLang="zh-CN" sz="2400" dirty="0" smtClean="0"/>
              <a:t>event extraction via world </a:t>
            </a:r>
            <a:r>
              <a:rPr lang="en-US" altLang="zh-CN" sz="2400" dirty="0"/>
              <a:t>knowledge and linguistic </a:t>
            </a:r>
            <a:r>
              <a:rPr lang="en-US" altLang="zh-CN" sz="2400" dirty="0" smtClean="0"/>
              <a:t>knowledge. 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dirty="0"/>
          </a:p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experimental results show the quality of our large scale automatically labeled data is competitive with elaborately human-annotated data.</a:t>
            </a:r>
          </a:p>
          <a:p>
            <a:pPr marL="0" lvl="1" indent="0">
              <a:buSzPct val="120000"/>
              <a:buNone/>
            </a:pPr>
            <a:endParaRPr lang="en-US" altLang="zh-CN" sz="2400" b="1" dirty="0" smtClean="0"/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dirty="0" smtClean="0"/>
          </a:p>
          <a:p>
            <a:pPr marL="0" lvl="1" indent="0">
              <a:buSzPct val="120000"/>
              <a:buNone/>
            </a:pPr>
            <a:endParaRPr lang="en-US" altLang="zh-CN" sz="2400" b="1" dirty="0"/>
          </a:p>
          <a:p>
            <a:pPr marL="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zh-CN" altLang="en-US" dirty="0"/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2104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siac.org.cn/upload_files/13757666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4748572"/>
            <a:ext cx="5400675" cy="18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7162800" cy="1143000"/>
          </a:xfrm>
        </p:spPr>
        <p:txBody>
          <a:bodyPr/>
          <a:lstStyle/>
          <a:p>
            <a:r>
              <a:rPr lang="en-US" altLang="zh-CN" sz="5400" b="0" dirty="0" smtClean="0"/>
              <a:t>Thanks</a:t>
            </a:r>
            <a:endParaRPr lang="zh-CN" altLang="en-US" sz="5400" b="0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613520" y="3977934"/>
            <a:ext cx="7920880" cy="5940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400" b="0" dirty="0" smtClean="0"/>
              <a:t>Email: </a:t>
            </a:r>
            <a:endParaRPr lang="en-US" altLang="zh-CN" sz="2400" b="0" dirty="0"/>
          </a:p>
          <a:p>
            <a:pPr marL="0" indent="0" algn="ctr">
              <a:buNone/>
            </a:pPr>
            <a:r>
              <a:rPr lang="en-US" altLang="zh-CN" sz="2400" b="0" dirty="0"/>
              <a:t>yubo.chen@nlpr.ia.ac.cn</a:t>
            </a:r>
            <a:endParaRPr lang="zh-CN" altLang="en-US" sz="2400" b="0" dirty="0"/>
          </a:p>
        </p:txBody>
      </p:sp>
      <p:pic>
        <p:nvPicPr>
          <p:cNvPr id="7" name="Picture 2" descr="http://www.ia.cas.cn/images/cnc5_log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97" y="5695949"/>
            <a:ext cx="2066925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Task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1816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800" b="1" dirty="0" smtClean="0"/>
              <a:t>Event</a:t>
            </a:r>
            <a:endParaRPr lang="en-US" altLang="zh-CN" sz="2800" b="1" dirty="0"/>
          </a:p>
          <a:p>
            <a:pPr marL="0" lvl="1" indent="0">
              <a:buSzPct val="120000"/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In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Content Extraction (ACE), </a:t>
            </a:r>
          </a:p>
          <a:p>
            <a:pPr lvl="1" algn="just"/>
            <a:r>
              <a:rPr lang="en-US" altLang="zh-CN" dirty="0" smtClean="0">
                <a:solidFill>
                  <a:srgbClr val="000000"/>
                </a:solidFill>
              </a:rPr>
              <a:t>an </a:t>
            </a:r>
            <a:r>
              <a:rPr lang="en-US" altLang="zh-CN" dirty="0">
                <a:solidFill>
                  <a:srgbClr val="000000"/>
                </a:solidFill>
              </a:rPr>
              <a:t>event is defined as a specific occurrence involving participants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  <a:p>
            <a:pPr lvl="1" algn="just"/>
            <a:r>
              <a:rPr lang="en-US" altLang="zh-CN" dirty="0" smtClean="0">
                <a:solidFill>
                  <a:srgbClr val="000000"/>
                </a:solidFill>
              </a:rPr>
              <a:t>an event is something that happens</a:t>
            </a:r>
          </a:p>
          <a:p>
            <a:pPr lvl="1" algn="just"/>
            <a:r>
              <a:rPr lang="en-US" altLang="zh-CN" dirty="0" smtClean="0">
                <a:solidFill>
                  <a:srgbClr val="000000"/>
                </a:solidFill>
              </a:rPr>
              <a:t>an event can be described as a change of state</a:t>
            </a:r>
            <a:endParaRPr lang="en-US" altLang="zh-CN" dirty="0">
              <a:solidFill>
                <a:srgbClr val="000000"/>
              </a:solidFill>
            </a:endParaRPr>
          </a:p>
          <a:p>
            <a:endParaRPr lang="en-US" altLang="zh-CN" b="0" dirty="0" smtClean="0"/>
          </a:p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Event Extraction</a:t>
            </a:r>
            <a:endParaRPr lang="en-US" altLang="zh-CN" sz="2400" b="1" dirty="0"/>
          </a:p>
          <a:p>
            <a:pPr lvl="1" algn="just"/>
            <a:r>
              <a:rPr lang="en-US" altLang="zh-CN" dirty="0" smtClean="0">
                <a:solidFill>
                  <a:srgbClr val="000000"/>
                </a:solidFill>
              </a:rPr>
              <a:t>a </a:t>
            </a:r>
            <a:r>
              <a:rPr lang="en-US" altLang="zh-CN" dirty="0">
                <a:solidFill>
                  <a:srgbClr val="000000"/>
                </a:solidFill>
              </a:rPr>
              <a:t>challenging task in Information </a:t>
            </a:r>
            <a:r>
              <a:rPr lang="en-US" altLang="zh-CN" dirty="0" smtClean="0">
                <a:solidFill>
                  <a:srgbClr val="000000"/>
                </a:solidFill>
              </a:rPr>
              <a:t>Extraction</a:t>
            </a:r>
          </a:p>
          <a:p>
            <a:pPr lvl="1" algn="just"/>
            <a:r>
              <a:rPr lang="en-US" altLang="zh-CN" dirty="0" smtClean="0">
                <a:solidFill>
                  <a:srgbClr val="000000"/>
                </a:solidFill>
              </a:rPr>
              <a:t>aims </a:t>
            </a:r>
            <a:r>
              <a:rPr lang="en-US" altLang="zh-CN" dirty="0">
                <a:solidFill>
                  <a:srgbClr val="000000"/>
                </a:solidFill>
              </a:rPr>
              <a:t>at detecting and typing events </a:t>
            </a:r>
            <a:r>
              <a:rPr lang="en-US" altLang="zh-CN" dirty="0" smtClean="0">
                <a:solidFill>
                  <a:srgbClr val="000000"/>
                </a:solidFill>
              </a:rPr>
              <a:t>and </a:t>
            </a:r>
            <a:r>
              <a:rPr lang="en-US" altLang="zh-CN" dirty="0">
                <a:solidFill>
                  <a:srgbClr val="000000"/>
                </a:solidFill>
              </a:rPr>
              <a:t>extracting arguments </a:t>
            </a:r>
            <a:r>
              <a:rPr lang="en-US" altLang="zh-CN" dirty="0" smtClean="0">
                <a:solidFill>
                  <a:srgbClr val="000000"/>
                </a:solidFill>
              </a:rPr>
              <a:t>with different </a:t>
            </a:r>
            <a:r>
              <a:rPr lang="en-US" altLang="zh-CN" dirty="0">
                <a:solidFill>
                  <a:srgbClr val="000000"/>
                </a:solidFill>
              </a:rPr>
              <a:t>roles </a:t>
            </a:r>
            <a:r>
              <a:rPr lang="en-US" altLang="zh-CN" dirty="0" smtClean="0">
                <a:solidFill>
                  <a:srgbClr val="000000"/>
                </a:solidFill>
              </a:rPr>
              <a:t>from </a:t>
            </a:r>
            <a:r>
              <a:rPr lang="en-US" altLang="zh-CN" dirty="0">
                <a:solidFill>
                  <a:srgbClr val="000000"/>
                </a:solidFill>
              </a:rPr>
              <a:t>natural-language texts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0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Task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800" b="1" dirty="0" smtClean="0"/>
              <a:t>Terminology</a:t>
            </a:r>
            <a:endParaRPr lang="en-US" altLang="zh-CN" sz="2800" b="1" dirty="0"/>
          </a:p>
          <a:p>
            <a:pPr marL="457200" lvl="1" indent="0">
              <a:buNone/>
            </a:pPr>
            <a:r>
              <a:rPr lang="en-US" altLang="zh-CN" dirty="0" smtClean="0"/>
              <a:t> Event mention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/>
              <a:t>Event </a:t>
            </a:r>
            <a:r>
              <a:rPr lang="en-US" altLang="zh-CN" dirty="0" smtClean="0"/>
              <a:t>trigger, Event argument, </a:t>
            </a:r>
            <a:r>
              <a:rPr lang="en-US" altLang="zh-CN" dirty="0"/>
              <a:t>Argument role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6770" y="2590800"/>
            <a:ext cx="828675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CN" dirty="0" smtClean="0">
                <a:ea typeface="宋体" panose="02010600030101010101" pitchFamily="2" charset="-122"/>
              </a:rPr>
              <a:t>Yesterday </a:t>
            </a:r>
            <a:r>
              <a:rPr lang="en-US" altLang="zh-CN" dirty="0" smtClean="0"/>
              <a:t>,   some   demonstrators   threw   stones   at   soldiers  in   Israeli.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36079"/>
              </p:ext>
            </p:extLst>
          </p:nvPr>
        </p:nvGraphicFramePr>
        <p:xfrm>
          <a:off x="862219" y="3505200"/>
          <a:ext cx="7632700" cy="2103120"/>
        </p:xfrm>
        <a:graphic>
          <a:graphicData uri="http://schemas.openxmlformats.org/drawingml/2006/table">
            <a:tbl>
              <a:tblPr/>
              <a:tblGrid>
                <a:gridCol w="1468437"/>
                <a:gridCol w="2495550"/>
                <a:gridCol w="3668713"/>
              </a:tblGrid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Threw(a “Conflict/</a:t>
                      </a:r>
                      <a:r>
                        <a:rPr kumimoji="0" lang="en-US" altLang="zh-CN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Attack”event</a:t>
                      </a: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Arguments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Role = Attacker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demonstrators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Role = Instrument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stones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Role =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soldiers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Role =Time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Yesterday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zh-CN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Role=Place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itchFamily="18" charset="0"/>
                        </a:rPr>
                        <a:t>Israeli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639944" y="2628900"/>
            <a:ext cx="587376" cy="34004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b="1" dirty="0" smtClean="0"/>
              <a:t>threw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 flipH="1">
            <a:off x="4152264" y="2968942"/>
            <a:ext cx="694056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902970" y="2590800"/>
            <a:ext cx="104775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Yesterday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1798320" y="2968943"/>
            <a:ext cx="4351020" cy="2182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7818120" y="2608421"/>
            <a:ext cx="685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1600" b="1" dirty="0" smtClean="0">
                <a:ea typeface="宋体" panose="02010600030101010101" pitchFamily="2" charset="-122"/>
              </a:rPr>
              <a:t>Israeli</a:t>
            </a:r>
            <a:endParaRPr lang="en-US" altLang="zh-CN" sz="1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4" name="直接箭头连接符 13"/>
          <p:cNvCxnSpPr>
            <a:stCxn id="12" idx="2"/>
          </p:cNvCxnSpPr>
          <p:nvPr/>
        </p:nvCxnSpPr>
        <p:spPr bwMode="auto">
          <a:xfrm flipH="1">
            <a:off x="7044690" y="2989421"/>
            <a:ext cx="1116330" cy="2542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198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5720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Supervised </a:t>
            </a:r>
            <a:r>
              <a:rPr lang="en-US" altLang="zh-CN" sz="2400" b="1" dirty="0" smtClean="0"/>
              <a:t>Methods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lvl="1" algn="just">
              <a:buFont typeface="Monaco"/>
              <a:buChar char="–"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b="1" dirty="0"/>
              <a:t>Feature-based </a:t>
            </a:r>
            <a:r>
              <a:rPr lang="en-US" altLang="zh-CN" b="1" dirty="0" smtClean="0"/>
              <a:t>method:</a:t>
            </a:r>
            <a:endParaRPr lang="en-US" altLang="zh-CN" dirty="0"/>
          </a:p>
          <a:p>
            <a:pPr marL="457200" lvl="1" indent="0" algn="just">
              <a:buNone/>
            </a:pPr>
            <a:r>
              <a:rPr lang="da-DK" altLang="zh-CN" dirty="0" smtClean="0"/>
              <a:t>    Convert classification clues into </a:t>
            </a:r>
            <a:r>
              <a:rPr lang="en-US" altLang="zh-CN" dirty="0" smtClean="0"/>
              <a:t>discrete</a:t>
            </a:r>
            <a:r>
              <a:rPr lang="da-DK" altLang="zh-CN" dirty="0" smtClean="0"/>
              <a:t> features</a:t>
            </a:r>
          </a:p>
          <a:p>
            <a:pPr marL="457200" lvl="1" indent="0" algn="just">
              <a:buNone/>
            </a:pPr>
            <a:endParaRPr lang="da-DK" altLang="zh-CN" dirty="0" smtClean="0"/>
          </a:p>
          <a:p>
            <a:pPr marL="457200" lvl="1" indent="0" algn="just">
              <a:buNone/>
            </a:pPr>
            <a:r>
              <a:rPr lang="da-DK" altLang="zh-CN" dirty="0"/>
              <a:t> </a:t>
            </a:r>
            <a:r>
              <a:rPr lang="da-DK" altLang="zh-CN" dirty="0" smtClean="0"/>
              <a:t>   eg.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a-DK" altLang="zh-CN" dirty="0" smtClean="0"/>
              <a:t>     </a:t>
            </a:r>
            <a:r>
              <a:rPr lang="en-US" altLang="zh-CN" dirty="0" smtClean="0"/>
              <a:t>Local </a:t>
            </a:r>
            <a:r>
              <a:rPr lang="en-US" altLang="zh-CN" dirty="0"/>
              <a:t>features were used to train the classifier(</a:t>
            </a:r>
            <a:r>
              <a:rPr lang="en-US" altLang="zh-CN" dirty="0" err="1"/>
              <a:t>Ahn</a:t>
            </a:r>
            <a:r>
              <a:rPr lang="en-US" altLang="zh-CN" dirty="0"/>
              <a:t> 2006)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   Global </a:t>
            </a:r>
            <a:r>
              <a:rPr lang="en-US" altLang="zh-CN" dirty="0"/>
              <a:t>features were used(</a:t>
            </a:r>
            <a:r>
              <a:rPr lang="en-US" altLang="zh-CN" dirty="0" err="1"/>
              <a:t>Ji</a:t>
            </a:r>
            <a:r>
              <a:rPr lang="en-US" altLang="zh-CN" dirty="0"/>
              <a:t> and </a:t>
            </a:r>
            <a:r>
              <a:rPr lang="en-US" altLang="zh-CN" dirty="0" err="1"/>
              <a:t>Grishman</a:t>
            </a:r>
            <a:r>
              <a:rPr lang="en-US" altLang="zh-CN" dirty="0"/>
              <a:t> 2008)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   Cross-event </a:t>
            </a:r>
            <a:r>
              <a:rPr lang="en-US" altLang="zh-CN" dirty="0"/>
              <a:t>and Cross-entity  inference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/>
              <a:t>  </a:t>
            </a:r>
            <a:r>
              <a:rPr lang="en-US" altLang="zh-CN" dirty="0" smtClean="0"/>
              <a:t>  (Gupta </a:t>
            </a:r>
            <a:r>
              <a:rPr lang="en-US" altLang="zh-CN" dirty="0"/>
              <a:t>and </a:t>
            </a:r>
            <a:r>
              <a:rPr lang="en-US" altLang="zh-CN" dirty="0" err="1"/>
              <a:t>Ji</a:t>
            </a:r>
            <a:r>
              <a:rPr lang="en-US" altLang="zh-CN" dirty="0"/>
              <a:t> 2009, Liao and </a:t>
            </a:r>
            <a:r>
              <a:rPr lang="en-US" altLang="zh-CN" dirty="0" err="1"/>
              <a:t>Grishman</a:t>
            </a:r>
            <a:r>
              <a:rPr lang="en-US" altLang="zh-CN" dirty="0"/>
              <a:t> 2010, Hong et al.2011)</a:t>
            </a:r>
          </a:p>
          <a:p>
            <a:pPr marL="457200" lvl="1" indent="0" algn="just">
              <a:buNone/>
            </a:pP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41858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5720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Supervised </a:t>
            </a:r>
            <a:r>
              <a:rPr lang="en-US" altLang="zh-CN" sz="2400" b="1" dirty="0" smtClean="0"/>
              <a:t>Methods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lvl="1" algn="just">
              <a:buFont typeface="Monaco"/>
              <a:buChar char="–"/>
            </a:pP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/>
              <a:t>Structure-based method</a:t>
            </a:r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r>
              <a:rPr lang="en-US" altLang="zh-CN" dirty="0"/>
              <a:t> Predicting the structure of the event in a </a:t>
            </a:r>
            <a:r>
              <a:rPr lang="en-US" altLang="zh-CN" dirty="0" smtClean="0"/>
              <a:t>sentence</a:t>
            </a:r>
          </a:p>
          <a:p>
            <a:pPr marL="457200" lvl="1" indent="0" algn="just">
              <a:buNone/>
            </a:pPr>
            <a:endParaRPr lang="da-DK" altLang="zh-CN" dirty="0" smtClean="0"/>
          </a:p>
          <a:p>
            <a:pPr marL="457200" lvl="1" indent="0" algn="just">
              <a:buNone/>
            </a:pPr>
            <a:r>
              <a:rPr lang="da-DK" altLang="zh-CN" dirty="0"/>
              <a:t> </a:t>
            </a:r>
            <a:r>
              <a:rPr lang="da-DK" altLang="zh-CN" dirty="0" smtClean="0"/>
              <a:t>eg.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Dependency </a:t>
            </a:r>
            <a:r>
              <a:rPr lang="en-US" altLang="zh-CN" dirty="0"/>
              <a:t>parsing problem (</a:t>
            </a:r>
            <a:r>
              <a:rPr lang="en-US" altLang="zh-CN" dirty="0" err="1"/>
              <a:t>McClosky</a:t>
            </a:r>
            <a:r>
              <a:rPr lang="en-US" altLang="zh-CN" dirty="0"/>
              <a:t> 2011)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Structured </a:t>
            </a:r>
            <a:r>
              <a:rPr lang="en-US" altLang="zh-CN" dirty="0"/>
              <a:t>perceptron with beam search(Li et al. 2013)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Constructing </a:t>
            </a:r>
            <a:r>
              <a:rPr lang="en-US" altLang="zh-CN" dirty="0"/>
              <a:t>information networks(Li et al. 2014)</a:t>
            </a:r>
            <a:endParaRPr lang="da-DK" altLang="zh-CN" sz="2400" dirty="0"/>
          </a:p>
          <a:p>
            <a:pPr marL="457200" lvl="1" indent="0" algn="just">
              <a:buNone/>
            </a:pP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1940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572000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/>
              <a:t>Supervised </a:t>
            </a:r>
            <a:r>
              <a:rPr lang="en-US" altLang="zh-CN" sz="2400" b="1" dirty="0" smtClean="0"/>
              <a:t>Methods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sz="2400" b="1" dirty="0"/>
          </a:p>
          <a:p>
            <a:pPr lvl="1" algn="just">
              <a:buFont typeface="Monaco"/>
              <a:buChar char="–"/>
            </a:pP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/>
              <a:t>Neural-based </a:t>
            </a:r>
            <a:r>
              <a:rPr lang="en-US" altLang="zh-CN" b="1" dirty="0"/>
              <a:t>method</a:t>
            </a:r>
          </a:p>
          <a:p>
            <a:pPr marL="457200" lvl="1" indent="0" algn="just">
              <a:buNone/>
            </a:pPr>
            <a:r>
              <a:rPr lang="da-DK" altLang="zh-CN" dirty="0" smtClean="0"/>
              <a:t>    </a:t>
            </a:r>
            <a:r>
              <a:rPr lang="en-US" altLang="zh-CN" dirty="0"/>
              <a:t> </a:t>
            </a:r>
            <a:r>
              <a:rPr lang="en-US" altLang="zh-CN" dirty="0" smtClean="0"/>
              <a:t>Extracting features from texts automatically.</a:t>
            </a:r>
          </a:p>
          <a:p>
            <a:pPr marL="457200" lvl="1" indent="0" algn="just">
              <a:buNone/>
            </a:pPr>
            <a:endParaRPr lang="da-DK" altLang="zh-CN" dirty="0" smtClean="0"/>
          </a:p>
          <a:p>
            <a:pPr marL="457200" lvl="1" indent="0" algn="just">
              <a:buNone/>
            </a:pPr>
            <a:r>
              <a:rPr lang="da-DK" altLang="zh-CN" dirty="0"/>
              <a:t> </a:t>
            </a:r>
            <a:r>
              <a:rPr lang="da-DK" altLang="zh-CN" dirty="0" smtClean="0"/>
              <a:t>eg.</a:t>
            </a:r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CNN based (Nguyen 2015, Chen 2015, </a:t>
            </a:r>
            <a:r>
              <a:rPr lang="en-US" altLang="zh-CN" dirty="0"/>
              <a:t>Nguyen </a:t>
            </a:r>
            <a:r>
              <a:rPr lang="en-US" altLang="zh-CN" dirty="0" smtClean="0"/>
              <a:t>2016)</a:t>
            </a:r>
            <a:endParaRPr lang="en-US" altLang="zh-CN" dirty="0"/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 RNN based (Nguyen 2016, Feng 2016)</a:t>
            </a:r>
            <a:endParaRPr lang="en-US" altLang="zh-CN" dirty="0"/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u"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2109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281753"/>
          </a:xfrm>
        </p:spPr>
        <p:txBody>
          <a:bodyPr/>
          <a:lstStyle/>
          <a:p>
            <a:pPr marL="285750" lvl="1" indent="-285750">
              <a:buSzPct val="120000"/>
              <a:buFont typeface="Monaco"/>
              <a:buChar char="•"/>
            </a:pPr>
            <a:r>
              <a:rPr lang="en-US" altLang="zh-CN" sz="2400" b="1" dirty="0" smtClean="0"/>
              <a:t>Supervised methods relies </a:t>
            </a:r>
            <a:r>
              <a:rPr lang="en-US" altLang="zh-CN" sz="2400" b="1" dirty="0">
                <a:solidFill>
                  <a:srgbClr val="FF0000"/>
                </a:solidFill>
              </a:rPr>
              <a:t>on elaborate human-annotated data</a:t>
            </a:r>
            <a:r>
              <a:rPr lang="en-US" altLang="zh-CN" sz="2400" b="1" dirty="0"/>
              <a:t>. </a:t>
            </a:r>
            <a:r>
              <a:rPr lang="en-US" altLang="zh-CN" sz="2400" dirty="0" smtClean="0"/>
              <a:t>Thus suffer from </a:t>
            </a:r>
            <a:r>
              <a:rPr lang="en-US" altLang="zh-CN" sz="2400" dirty="0">
                <a:solidFill>
                  <a:srgbClr val="FF0000"/>
                </a:solidFill>
              </a:rPr>
              <a:t>high costs </a:t>
            </a:r>
            <a:r>
              <a:rPr lang="en-US" altLang="zh-CN" sz="2400" dirty="0"/>
              <a:t>for manually labeling training </a:t>
            </a:r>
            <a:r>
              <a:rPr lang="en-US" altLang="zh-CN" sz="2400" dirty="0" smtClean="0"/>
              <a:t>data and </a:t>
            </a:r>
            <a:r>
              <a:rPr lang="en-US" altLang="zh-CN" sz="2400" dirty="0">
                <a:solidFill>
                  <a:srgbClr val="FF0000"/>
                </a:solidFill>
              </a:rPr>
              <a:t>low coverage </a:t>
            </a:r>
            <a:r>
              <a:rPr lang="en-US" altLang="zh-CN" sz="2400" dirty="0"/>
              <a:t>of predefined event types</a:t>
            </a:r>
            <a:r>
              <a:rPr lang="en-US" altLang="zh-CN" dirty="0" smtClean="0">
                <a:solidFill>
                  <a:srgbClr val="000000"/>
                </a:solidFill>
              </a:rPr>
              <a:t> .</a:t>
            </a: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rgbClr val="000000"/>
                </a:solidFill>
              </a:rPr>
              <a:t>Unsupervised methods </a:t>
            </a:r>
            <a:r>
              <a:rPr lang="en-US" altLang="zh-CN" dirty="0">
                <a:solidFill>
                  <a:srgbClr val="000000"/>
                </a:solidFill>
              </a:rPr>
              <a:t>can extract large numbers </a:t>
            </a:r>
            <a:r>
              <a:rPr lang="en-US" altLang="zh-CN" dirty="0" smtClean="0">
                <a:solidFill>
                  <a:srgbClr val="000000"/>
                </a:solidFill>
              </a:rPr>
              <a:t>of events </a:t>
            </a:r>
            <a:r>
              <a:rPr lang="en-US" altLang="zh-CN" dirty="0">
                <a:solidFill>
                  <a:srgbClr val="000000"/>
                </a:solidFill>
              </a:rPr>
              <a:t>without using labeled </a:t>
            </a:r>
            <a:r>
              <a:rPr lang="en-US" altLang="zh-CN" dirty="0" smtClean="0">
                <a:solidFill>
                  <a:srgbClr val="000000"/>
                </a:solidFill>
              </a:rPr>
              <a:t>data.</a:t>
            </a:r>
            <a:r>
              <a:rPr lang="en-US" altLang="zh-CN" b="0" dirty="0"/>
              <a:t> But extracted events </a:t>
            </a:r>
            <a:r>
              <a:rPr lang="en-US" altLang="zh-CN" b="0" dirty="0">
                <a:solidFill>
                  <a:srgbClr val="FF0000"/>
                </a:solidFill>
              </a:rPr>
              <a:t>may not be easy to </a:t>
            </a:r>
            <a:r>
              <a:rPr lang="en-US" altLang="zh-CN" b="0" dirty="0" smtClean="0">
                <a:solidFill>
                  <a:srgbClr val="FF0000"/>
                </a:solidFill>
              </a:rPr>
              <a:t>be mapped</a:t>
            </a:r>
            <a:r>
              <a:rPr lang="en-US" altLang="zh-CN" b="0" dirty="0" smtClean="0"/>
              <a:t> </a:t>
            </a:r>
            <a:r>
              <a:rPr lang="en-US" altLang="zh-CN" b="0" dirty="0"/>
              <a:t>to events for a particular knowledge base.</a:t>
            </a:r>
            <a:endParaRPr lang="en-US" altLang="zh-CN" dirty="0">
              <a:solidFill>
                <a:srgbClr val="000000"/>
              </a:solidFill>
            </a:endParaRPr>
          </a:p>
          <a:p>
            <a:pPr marL="285750" lvl="1" indent="-285750">
              <a:buSzPct val="120000"/>
              <a:buFont typeface="Monaco"/>
              <a:buChar char="•"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marL="0" lvl="1" indent="0">
              <a:buSzPct val="120000"/>
              <a:buNone/>
            </a:pPr>
            <a:endParaRPr lang="en-US" altLang="zh-CN" dirty="0"/>
          </a:p>
          <a:p>
            <a:pPr marL="457200" lvl="1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altLang="zh-CN" dirty="0" smtClean="0"/>
              <a:t> </a:t>
            </a:r>
            <a:endParaRPr lang="da-DK" altLang="zh-CN" dirty="0" smtClean="0"/>
          </a:p>
          <a:p>
            <a:pPr lvl="1" algn="just">
              <a:buFont typeface="Monaco"/>
              <a:buChar char="–"/>
            </a:pPr>
            <a:endParaRPr lang="en-US" altLang="zh-CN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54088"/>
            <a:ext cx="4606014" cy="215131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62200" y="5257800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altLang="zh-CN" dirty="0"/>
              <a:t>Statistics of ACE 2005 English Data.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48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646">
  <a:themeElements>
    <a:clrScheme name="CS646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S64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CS64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64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64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64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64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64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64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46119</TotalTime>
  <Pages>31</Pages>
  <Words>1424</Words>
  <Application>Microsoft Office PowerPoint</Application>
  <PresentationFormat>全屏显示(4:3)</PresentationFormat>
  <Paragraphs>507</Paragraphs>
  <Slides>33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Monaco</vt:lpstr>
      <vt:lpstr>宋体</vt:lpstr>
      <vt:lpstr>微软雅黑</vt:lpstr>
      <vt:lpstr>Arial</vt:lpstr>
      <vt:lpstr>Book Antiqua</vt:lpstr>
      <vt:lpstr>Times New Roman</vt:lpstr>
      <vt:lpstr>Verdana</vt:lpstr>
      <vt:lpstr>Wingdings</vt:lpstr>
      <vt:lpstr>CS646</vt:lpstr>
      <vt:lpstr>Automatically Labeled Data Generation for  Large Scale Event Extraction</vt:lpstr>
      <vt:lpstr>Outline</vt:lpstr>
      <vt:lpstr>Outline</vt:lpstr>
      <vt:lpstr>Task</vt:lpstr>
      <vt:lpstr>Task</vt:lpstr>
      <vt:lpstr>Related Work</vt:lpstr>
      <vt:lpstr>Related Work</vt:lpstr>
      <vt:lpstr>Related Work</vt:lpstr>
      <vt:lpstr>Problems</vt:lpstr>
      <vt:lpstr>Motivation</vt:lpstr>
      <vt:lpstr>Challenges</vt:lpstr>
      <vt:lpstr>Challenges</vt:lpstr>
      <vt:lpstr>Outline</vt:lpstr>
      <vt:lpstr>Method of Generating Training Data</vt:lpstr>
      <vt:lpstr>Method of Generating Training Data</vt:lpstr>
      <vt:lpstr>Method of Generating Training Data</vt:lpstr>
      <vt:lpstr>Method of Generating Training Data</vt:lpstr>
      <vt:lpstr>Method of Generating Training Data</vt:lpstr>
      <vt:lpstr>Method of Event Extraction</vt:lpstr>
      <vt:lpstr>Method of Event Extraction</vt:lpstr>
      <vt:lpstr>Outline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Thanks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个人介绍</dc:title>
  <dc:creator>hesz</dc:creator>
  <cp:lastModifiedBy>yubo chen</cp:lastModifiedBy>
  <cp:revision>3733</cp:revision>
  <cp:lastPrinted>1999-08-09T15:23:09Z</cp:lastPrinted>
  <dcterms:created xsi:type="dcterms:W3CDTF">1998-04-27T15:52:31Z</dcterms:created>
  <dcterms:modified xsi:type="dcterms:W3CDTF">2017-04-22T09:36:19Z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callan@cs.umass.edu</vt:lpwstr>
  </property>
  <property fmtid="{D5CDD505-2E9C-101B-9397-08002B2CF9AE}" pid="8" name="HomePage">
    <vt:lpwstr>http://ciir.cs.umass.edu/cmpsci646/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C:\Callan\UMass\CS646\Tmp</vt:lpwstr>
  </property>
</Properties>
</file>