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1"/>
  </p:notesMasterIdLst>
  <p:sldIdLst>
    <p:sldId id="256" r:id="rId2"/>
    <p:sldId id="436" r:id="rId3"/>
    <p:sldId id="424" r:id="rId4"/>
    <p:sldId id="438" r:id="rId5"/>
    <p:sldId id="399" r:id="rId6"/>
    <p:sldId id="439" r:id="rId7"/>
    <p:sldId id="440" r:id="rId8"/>
    <p:sldId id="441" r:id="rId9"/>
    <p:sldId id="425" r:id="rId10"/>
    <p:sldId id="420" r:id="rId11"/>
    <p:sldId id="443" r:id="rId12"/>
    <p:sldId id="444" r:id="rId13"/>
    <p:sldId id="445" r:id="rId14"/>
    <p:sldId id="421" r:id="rId15"/>
    <p:sldId id="431" r:id="rId16"/>
    <p:sldId id="446" r:id="rId17"/>
    <p:sldId id="447" r:id="rId18"/>
    <p:sldId id="432" r:id="rId19"/>
    <p:sldId id="435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30" autoAdjust="0"/>
  </p:normalViewPr>
  <p:slideViewPr>
    <p:cSldViewPr>
      <p:cViewPr varScale="1">
        <p:scale>
          <a:sx n="61" d="100"/>
          <a:sy n="61" d="100"/>
        </p:scale>
        <p:origin x="16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87F53-85C7-4CF9-9B87-8A47D6CAD607}" type="datetimeFigureOut">
              <a:rPr lang="zh-CN" altLang="en-US" smtClean="0"/>
              <a:t>2017/8/16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E3F2E-4CDF-44C1-AFF1-6DA31B03E4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5809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背景：从句子表示说起</a:t>
            </a:r>
            <a:r>
              <a:rPr lang="en-US" altLang="zh-CN" dirty="0">
                <a:sym typeface="Wingdings" panose="05000000000000000000" pitchFamily="2" charset="2"/>
              </a:rPr>
              <a:t> </a:t>
            </a:r>
            <a:r>
              <a:rPr lang="zh-CN" altLang="en-US" dirty="0">
                <a:sym typeface="Wingdings" panose="05000000000000000000" pitchFamily="2" charset="2"/>
              </a:rPr>
              <a:t>合成函数有哪些？</a:t>
            </a:r>
            <a:r>
              <a:rPr lang="en-US" altLang="zh-CN" dirty="0">
                <a:sym typeface="Wingdings" panose="05000000000000000000" pitchFamily="2" charset="2"/>
              </a:rPr>
              <a:t> </a:t>
            </a:r>
            <a:r>
              <a:rPr lang="zh-CN" altLang="en-US" dirty="0">
                <a:sym typeface="Wingdings" panose="05000000000000000000" pitchFamily="2" charset="2"/>
              </a:rPr>
              <a:t>这些合成函数足够好？ </a:t>
            </a:r>
            <a:r>
              <a:rPr lang="en-US" altLang="zh-CN" dirty="0">
                <a:sym typeface="Wingdings" panose="05000000000000000000" pitchFamily="2" charset="2"/>
              </a:rPr>
              <a:t> </a:t>
            </a:r>
            <a:r>
              <a:rPr lang="zh-CN" altLang="en-US" dirty="0">
                <a:sym typeface="Wingdings" panose="05000000000000000000" pitchFamily="2" charset="2"/>
              </a:rPr>
              <a:t>习语现象的出现给现有的合成函数提供</a:t>
            </a:r>
            <a:r>
              <a:rPr lang="zh-CN" altLang="en-US">
                <a:sym typeface="Wingdings" panose="05000000000000000000" pitchFamily="2" charset="2"/>
              </a:rPr>
              <a:t>了挑战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E3F2E-4CDF-44C1-AFF1-6DA31B03E49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650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7504" y="228601"/>
            <a:ext cx="9036496" cy="2696343"/>
          </a:xfrm>
        </p:spPr>
        <p:txBody>
          <a:bodyPr/>
          <a:lstStyle/>
          <a:p>
            <a:pPr algn="ctr"/>
            <a:r>
              <a:rPr lang="en-US" altLang="zh-CN" sz="4400" cap="none" dirty="0"/>
              <a:t>Idiom-Aware Compositional Distributed Semantics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39552" y="3505200"/>
            <a:ext cx="8350696" cy="1752600"/>
          </a:xfrm>
        </p:spPr>
        <p:txBody>
          <a:bodyPr>
            <a:normAutofit/>
          </a:bodyPr>
          <a:lstStyle/>
          <a:p>
            <a:r>
              <a:rPr lang="en-US" altLang="zh-CN" b="1" dirty="0"/>
              <a:t>Authors</a:t>
            </a:r>
            <a:r>
              <a:rPr lang="en-US" altLang="zh-CN" dirty="0"/>
              <a:t>:      Pengfei Liu,  </a:t>
            </a:r>
            <a:r>
              <a:rPr lang="en-US" altLang="zh-CN" dirty="0" err="1"/>
              <a:t>Kaiyu</a:t>
            </a:r>
            <a:r>
              <a:rPr lang="en-US" altLang="zh-CN" dirty="0"/>
              <a:t> Qian, </a:t>
            </a:r>
            <a:r>
              <a:rPr lang="en-US" altLang="zh-CN" dirty="0" err="1"/>
              <a:t>Xipeng</a:t>
            </a:r>
            <a:r>
              <a:rPr lang="en-US" altLang="zh-CN" dirty="0"/>
              <a:t> </a:t>
            </a:r>
            <a:r>
              <a:rPr lang="en-US" altLang="zh-CN" dirty="0" err="1"/>
              <a:t>Qiu</a:t>
            </a:r>
            <a:r>
              <a:rPr lang="en-US" altLang="zh-CN" dirty="0"/>
              <a:t>,  </a:t>
            </a:r>
            <a:r>
              <a:rPr lang="en-US" altLang="zh-CN" dirty="0" err="1"/>
              <a:t>Xuanjing</a:t>
            </a:r>
            <a:r>
              <a:rPr lang="en-US" altLang="zh-CN" dirty="0"/>
              <a:t> Huang</a:t>
            </a:r>
          </a:p>
          <a:p>
            <a:r>
              <a:rPr lang="en-US" altLang="zh-CN" b="1" dirty="0"/>
              <a:t>From</a:t>
            </a:r>
            <a:r>
              <a:rPr lang="en-US" altLang="zh-CN" dirty="0"/>
              <a:t>:           </a:t>
            </a:r>
            <a:r>
              <a:rPr lang="en-US" altLang="zh-CN" dirty="0" err="1"/>
              <a:t>Fudan</a:t>
            </a:r>
            <a:r>
              <a:rPr lang="en-US" altLang="zh-CN" dirty="0"/>
              <a:t> University (NLP Group)</a:t>
            </a:r>
          </a:p>
        </p:txBody>
      </p:sp>
    </p:spTree>
    <p:extLst>
      <p:ext uri="{BB962C8B-B14F-4D97-AF65-F5344CB8AC3E}">
        <p14:creationId xmlns:p14="http://schemas.microsoft.com/office/powerpoint/2010/main" val="354525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19"/>
    </mc:Choice>
    <mc:Fallback xmlns="">
      <p:transition spd="slow" advTm="611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Overview of Our Model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14D8938-1756-40D2-87E1-F5CC06CF7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05542"/>
            <a:ext cx="8388187" cy="337206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BEBF8090-F1B1-4ADC-9A8D-EDF9E842610C}"/>
              </a:ext>
            </a:extLst>
          </p:cNvPr>
          <p:cNvSpPr txBox="1"/>
          <p:nvPr/>
        </p:nvSpPr>
        <p:spPr>
          <a:xfrm>
            <a:off x="539552" y="5085184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sz="2000" dirty="0"/>
              <a:t>Literal Interpreter</a:t>
            </a:r>
          </a:p>
          <a:p>
            <a:pPr marL="342900" indent="-342900">
              <a:buAutoNum type="arabicPeriod"/>
            </a:pPr>
            <a:r>
              <a:rPr lang="en-US" altLang="zh-CN" sz="2000" dirty="0"/>
              <a:t>Idiomatic Interpreter</a:t>
            </a:r>
          </a:p>
          <a:p>
            <a:pPr marL="342900" indent="-342900">
              <a:buAutoNum type="arabicPeriod"/>
            </a:pPr>
            <a:r>
              <a:rPr lang="en-US" altLang="zh-CN" sz="2000" dirty="0"/>
              <a:t>Idiom Detector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99763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Overview of Our Model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14D8938-1756-40D2-87E1-F5CC06CF7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05542"/>
            <a:ext cx="8388187" cy="337206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BEBF8090-F1B1-4ADC-9A8D-EDF9E842610C}"/>
              </a:ext>
            </a:extLst>
          </p:cNvPr>
          <p:cNvSpPr txBox="1"/>
          <p:nvPr/>
        </p:nvSpPr>
        <p:spPr>
          <a:xfrm>
            <a:off x="539552" y="5085184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sz="2000" dirty="0"/>
              <a:t>Literal Interpreter</a:t>
            </a:r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8DE5A4FA-EF68-4EED-99A0-19C637FBF2B3}"/>
              </a:ext>
            </a:extLst>
          </p:cNvPr>
          <p:cNvSpPr/>
          <p:nvPr/>
        </p:nvSpPr>
        <p:spPr>
          <a:xfrm>
            <a:off x="3059832" y="1340768"/>
            <a:ext cx="5904656" cy="3600400"/>
          </a:xfrm>
          <a:prstGeom prst="round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DEB3D74-B9F4-4EDA-8BD4-957D74BE4C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5485294"/>
            <a:ext cx="2076872" cy="131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654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Overview of Our Model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14D8938-1756-40D2-87E1-F5CC06CF7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05542"/>
            <a:ext cx="8388187" cy="337206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BEBF8090-F1B1-4ADC-9A8D-EDF9E842610C}"/>
              </a:ext>
            </a:extLst>
          </p:cNvPr>
          <p:cNvSpPr txBox="1"/>
          <p:nvPr/>
        </p:nvSpPr>
        <p:spPr>
          <a:xfrm>
            <a:off x="539552" y="5085184"/>
            <a:ext cx="79208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2"/>
            </a:pPr>
            <a:r>
              <a:rPr lang="en-US" altLang="zh-CN" sz="2000" dirty="0"/>
              <a:t>Idiomatic Interpreter</a:t>
            </a:r>
          </a:p>
          <a:p>
            <a:pPr marL="914400" lvl="1" indent="-457200">
              <a:buAutoNum type="arabicParenR"/>
            </a:pPr>
            <a:r>
              <a:rPr lang="en-US" altLang="zh-CN" sz="1600" dirty="0"/>
              <a:t>Direct Look-Up Model </a:t>
            </a:r>
          </a:p>
          <a:p>
            <a:pPr marL="914400" lvl="1" indent="-457200">
              <a:buAutoNum type="arabicParenR"/>
            </a:pPr>
            <a:r>
              <a:rPr lang="en-US" altLang="zh-CN" sz="1600" dirty="0"/>
              <a:t>Morphology-Sensitive Model </a:t>
            </a:r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8DE5A4FA-EF68-4EED-99A0-19C637FBF2B3}"/>
              </a:ext>
            </a:extLst>
          </p:cNvPr>
          <p:cNvSpPr/>
          <p:nvPr/>
        </p:nvSpPr>
        <p:spPr>
          <a:xfrm>
            <a:off x="423427" y="1286098"/>
            <a:ext cx="5904656" cy="3600400"/>
          </a:xfrm>
          <a:prstGeom prst="round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08623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Overview of Our Model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14D8938-1756-40D2-87E1-F5CC06CF7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05542"/>
            <a:ext cx="8388187" cy="337206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BEBF8090-F1B1-4ADC-9A8D-EDF9E842610C}"/>
              </a:ext>
            </a:extLst>
          </p:cNvPr>
          <p:cNvSpPr txBox="1"/>
          <p:nvPr/>
        </p:nvSpPr>
        <p:spPr>
          <a:xfrm>
            <a:off x="539552" y="5085184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3"/>
            </a:pPr>
            <a:r>
              <a:rPr lang="en-US" altLang="zh-CN" sz="2000" dirty="0"/>
              <a:t>Idiom Detector</a:t>
            </a:r>
          </a:p>
          <a:p>
            <a:pPr lvl="1"/>
            <a:r>
              <a:rPr lang="en-US" altLang="zh-CN" sz="2000" dirty="0"/>
              <a:t>The detector outputs a scalar α to determine whether the meaning of a phrase is literal or  idiomatic.</a:t>
            </a:r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8DE5A4FA-EF68-4EED-99A0-19C637FBF2B3}"/>
              </a:ext>
            </a:extLst>
          </p:cNvPr>
          <p:cNvSpPr/>
          <p:nvPr/>
        </p:nvSpPr>
        <p:spPr>
          <a:xfrm>
            <a:off x="423427" y="1286098"/>
            <a:ext cx="2852429" cy="3600400"/>
          </a:xfrm>
          <a:prstGeom prst="round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69D74241-B6F8-487E-9469-20BB70E3A6CF}"/>
              </a:ext>
            </a:extLst>
          </p:cNvPr>
          <p:cNvSpPr/>
          <p:nvPr/>
        </p:nvSpPr>
        <p:spPr>
          <a:xfrm>
            <a:off x="6228184" y="1457570"/>
            <a:ext cx="2852429" cy="3600400"/>
          </a:xfrm>
          <a:prstGeom prst="round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17C75C2E-E9C6-415C-8121-E20AA9C97C9A}"/>
              </a:ext>
            </a:extLst>
          </p:cNvPr>
          <p:cNvSpPr/>
          <p:nvPr/>
        </p:nvSpPr>
        <p:spPr>
          <a:xfrm>
            <a:off x="3378848" y="1457570"/>
            <a:ext cx="2852429" cy="1542656"/>
          </a:xfrm>
          <a:prstGeom prst="round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223FA044-3DF6-46FA-AE8D-D815260D25D1}"/>
              </a:ext>
            </a:extLst>
          </p:cNvPr>
          <p:cNvSpPr/>
          <p:nvPr/>
        </p:nvSpPr>
        <p:spPr>
          <a:xfrm>
            <a:off x="3378847" y="3924396"/>
            <a:ext cx="2852429" cy="1448820"/>
          </a:xfrm>
          <a:prstGeom prst="round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AE4E4E6A-12CF-452C-8F20-BFD6E2A015DE}"/>
              </a:ext>
            </a:extLst>
          </p:cNvPr>
          <p:cNvSpPr/>
          <p:nvPr/>
        </p:nvSpPr>
        <p:spPr>
          <a:xfrm>
            <a:off x="5292080" y="3198912"/>
            <a:ext cx="504056" cy="374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7C8A8555-262E-40E0-B46F-F1199547928A}"/>
              </a:ext>
            </a:extLst>
          </p:cNvPr>
          <p:cNvSpPr/>
          <p:nvPr/>
        </p:nvSpPr>
        <p:spPr>
          <a:xfrm>
            <a:off x="3923928" y="3212976"/>
            <a:ext cx="504056" cy="374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759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 Intuitive Interpretation of Our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88" y="1628800"/>
            <a:ext cx="385762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:\Users\zero\Desktop\ijcai2017出国\slides\left-right\right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924944"/>
            <a:ext cx="2253628" cy="2780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圆角矩形 3"/>
          <p:cNvSpPr/>
          <p:nvPr/>
        </p:nvSpPr>
        <p:spPr>
          <a:xfrm>
            <a:off x="2820142" y="3667150"/>
            <a:ext cx="1832521" cy="2009378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右箭头 6"/>
          <p:cNvSpPr/>
          <p:nvPr/>
        </p:nvSpPr>
        <p:spPr>
          <a:xfrm>
            <a:off x="5076800" y="4070226"/>
            <a:ext cx="1296144" cy="43204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421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Evaluation Task: Idiom-enriched Sentiment Classification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Reason:</a:t>
            </a:r>
          </a:p>
          <a:p>
            <a:pPr lvl="1"/>
            <a:r>
              <a:rPr lang="en-US" altLang="zh-CN" dirty="0"/>
              <a:t>Most of idioms are non-compositional phrases.</a:t>
            </a:r>
          </a:p>
          <a:p>
            <a:pPr lvl="1"/>
            <a:r>
              <a:rPr lang="en-US" altLang="zh-CN" dirty="0"/>
              <a:t>Idioms typically imply an affective stance toward something rather than a neutral one.[Williams et al., 2015]</a:t>
            </a:r>
          </a:p>
          <a:p>
            <a:pPr lvl="1"/>
            <a:r>
              <a:rPr lang="en-US" altLang="zh-CN" dirty="0"/>
              <a:t> The error analysis of sentiment classification results reveals that a large number of errors occur when idioms are used to express sentiment[</a:t>
            </a:r>
            <a:r>
              <a:rPr lang="en-US" altLang="zh-CN" dirty="0" err="1"/>
              <a:t>Balahur</a:t>
            </a:r>
            <a:r>
              <a:rPr lang="en-US" altLang="zh-CN" dirty="0"/>
              <a:t> et al., 2013].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419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Evaluation Task: Idiom-enriched Sentiment Classification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New Dataset: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89F064C-F702-4983-B46E-D8B3ADA82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636912"/>
            <a:ext cx="3549055" cy="238181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3D90BED-9FFA-4A8E-BCBD-ABA65BF5F5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4881" y="2708920"/>
            <a:ext cx="3838796" cy="210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5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483BB6-2AC5-4ECE-AAE4-B45BEA0D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Results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FE7EE6-82E3-4F53-B400-B4AC91969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DA0E770-1787-4A21-891E-B3FBE5DD1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284984"/>
            <a:ext cx="3667055" cy="264070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C11D6FD-7CB6-400C-90D4-EE1060A0F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6160" y="2112838"/>
            <a:ext cx="3990945" cy="385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88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37F8AE8-B15B-43E6-B132-A736CE2DA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708920"/>
            <a:ext cx="8165844" cy="300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14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integrate idioms understanding into a real-world NLP task instead of evaluating idiom detection as a standalone task.</a:t>
            </a:r>
          </a:p>
          <a:p>
            <a:r>
              <a:rPr lang="en-US" altLang="zh-CN" dirty="0"/>
              <a:t>We construct a new real-world dataset covering abundant idioms with original and </a:t>
            </a:r>
            <a:r>
              <a:rPr lang="en-US" altLang="zh-CN" dirty="0" smtClean="0"/>
              <a:t>various </a:t>
            </a:r>
            <a:r>
              <a:rPr lang="en-US" altLang="zh-CN" dirty="0"/>
              <a:t>forms.</a:t>
            </a:r>
          </a:p>
          <a:p>
            <a:r>
              <a:rPr lang="en-US" altLang="zh-CN" dirty="0"/>
              <a:t>In future work, we would like to investigate more complicated idiom-enriched NLP tasks, such as machine translation.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85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圆角矩形 12"/>
          <p:cNvSpPr/>
          <p:nvPr/>
        </p:nvSpPr>
        <p:spPr>
          <a:xfrm>
            <a:off x="1475656" y="2636912"/>
            <a:ext cx="1620179" cy="195222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dirty="0"/>
              <a:t>A set of words</a:t>
            </a:r>
          </a:p>
        </p:txBody>
      </p:sp>
      <p:sp>
        <p:nvSpPr>
          <p:cNvPr id="31" name="圆角矩形 30"/>
          <p:cNvSpPr/>
          <p:nvPr/>
        </p:nvSpPr>
        <p:spPr>
          <a:xfrm>
            <a:off x="6300192" y="2420888"/>
            <a:ext cx="1656184" cy="216825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/>
              <a:t>sentence</a:t>
            </a:r>
            <a:endParaRPr lang="en-US" altLang="zh-CN" sz="2800" dirty="0"/>
          </a:p>
        </p:txBody>
      </p:sp>
      <p:sp>
        <p:nvSpPr>
          <p:cNvPr id="2" name="右箭头 1"/>
          <p:cNvSpPr/>
          <p:nvPr/>
        </p:nvSpPr>
        <p:spPr>
          <a:xfrm>
            <a:off x="3491880" y="3505014"/>
            <a:ext cx="2448272" cy="28402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419872" y="2791180"/>
            <a:ext cx="2780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Composition Function</a:t>
            </a:r>
            <a:endParaRPr lang="zh-CN" altLang="en-US" sz="2000" dirty="0"/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id="{801CA672-C38E-4E29-B9AB-525546A22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altLang="zh-CN" dirty="0"/>
              <a:t>Learn representations for long text spans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953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67"/>
    </mc:Choice>
    <mc:Fallback xmlns="">
      <p:transition spd="slow" advTm="1996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03660" y="2276872"/>
            <a:ext cx="78488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Non-parameterized Composition Function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Bag-of words (</a:t>
            </a:r>
            <a:r>
              <a:rPr lang="en-US" altLang="zh-CN" sz="2000" dirty="0" err="1"/>
              <a:t>Wieting</a:t>
            </a:r>
            <a:r>
              <a:rPr lang="en-US" altLang="zh-CN" sz="2000" dirty="0"/>
              <a:t> et al. 2016; Arora et al. 2017)</a:t>
            </a:r>
          </a:p>
          <a:p>
            <a:pPr lvl="1"/>
            <a:endParaRPr lang="en-US" altLang="zh-C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Parameterized Composition Function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Convolutional neural network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Recurrent neural network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X-RNN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Recursive neural network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Unsupervised models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Paragraph vectors (Le et al. 2014)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Skip-thought (</a:t>
            </a:r>
            <a:r>
              <a:rPr lang="en-US" altLang="zh-CN" sz="2000" dirty="0" err="1"/>
              <a:t>Kiros</a:t>
            </a:r>
            <a:r>
              <a:rPr lang="en-US" altLang="zh-CN" sz="2000" dirty="0"/>
              <a:t> et al. 2015)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VAE (Bowman et al. 2015)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</p:txBody>
      </p:sp>
      <p:sp>
        <p:nvSpPr>
          <p:cNvPr id="19" name="标题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altLang="zh-CN" dirty="0"/>
              <a:t>Typical Semantic Composition Functions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390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67"/>
    </mc:Choice>
    <mc:Fallback xmlns="">
      <p:transition spd="slow" advTm="1996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</a:t>
            </a:r>
            <a:r>
              <a:rPr lang="en-US" altLang="zh-CN" sz="3200" dirty="0"/>
              <a:t>Are these compositional models perfect ?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63824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11560" y="2492896"/>
            <a:ext cx="8229600" cy="3240360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/>
              <a:t>Three following properties of idioms:</a:t>
            </a:r>
          </a:p>
          <a:p>
            <a:r>
              <a:rPr lang="en-US" altLang="zh-CN" dirty="0">
                <a:latin typeface="Rod" panose="02030509050101010101" pitchFamily="49" charset="-79"/>
                <a:cs typeface="Rod" panose="02030509050101010101" pitchFamily="49" charset="-79"/>
              </a:rPr>
              <a:t>Invisibility</a:t>
            </a:r>
          </a:p>
          <a:p>
            <a:r>
              <a:rPr lang="en-US" altLang="zh-CN" dirty="0">
                <a:latin typeface="Rod" panose="02030509050101010101" pitchFamily="49" charset="-79"/>
                <a:cs typeface="Rod" panose="02030509050101010101" pitchFamily="49" charset="-79"/>
              </a:rPr>
              <a:t>Idiomaticity</a:t>
            </a:r>
          </a:p>
          <a:p>
            <a:r>
              <a:rPr lang="en-US" altLang="zh-CN" dirty="0">
                <a:latin typeface="Rod" panose="02030509050101010101" pitchFamily="49" charset="-79"/>
                <a:cs typeface="Rod" panose="02030509050101010101" pitchFamily="49" charset="-79"/>
              </a:rPr>
              <a:t>Flexibility</a:t>
            </a:r>
          </a:p>
          <a:p>
            <a:pPr marL="0" indent="0">
              <a:buNone/>
            </a:pPr>
            <a:endParaRPr lang="en-US" altLang="zh-CN" dirty="0">
              <a:latin typeface="Rod" panose="02030509050101010101" pitchFamily="49" charset="-79"/>
              <a:cs typeface="Rod" panose="02030509050101010101" pitchFamily="49" charset="-79"/>
            </a:endParaRPr>
          </a:p>
          <a:p>
            <a:pPr marL="0" indent="0">
              <a:buNone/>
            </a:pPr>
            <a:endParaRPr lang="en-US" altLang="zh-CN" dirty="0">
              <a:latin typeface="Rod" panose="02030509050101010101" pitchFamily="49" charset="-79"/>
              <a:cs typeface="Rod" panose="02030509050101010101" pitchFamily="49" charset="-79"/>
            </a:endParaRPr>
          </a:p>
          <a:p>
            <a:pPr marL="0" indent="0">
              <a:buNone/>
            </a:pPr>
            <a:endParaRPr lang="zh-CN" altLang="en-US" b="1" u="sng" dirty="0"/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 Idioms Impose Great Challenges for Representing the Semantics of Language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256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67"/>
    </mc:Choice>
    <mc:Fallback xmlns="">
      <p:transition spd="slow" advTm="1996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516E78-7264-4F29-8DD5-710EC1446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Invisibility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FE6F27-0924-40CA-A815-371FF1DC7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Explanation: </a:t>
            </a:r>
            <a:r>
              <a:rPr lang="en-US" altLang="zh-CN" dirty="0"/>
              <a:t>Idioms always disguise themselves as normal multi-words in sentences. </a:t>
            </a:r>
          </a:p>
          <a:p>
            <a:endParaRPr lang="en-US" altLang="zh-CN" dirty="0"/>
          </a:p>
          <a:p>
            <a:r>
              <a:rPr lang="en-US" altLang="zh-CN" b="1" dirty="0"/>
              <a:t>Challenge: </a:t>
            </a:r>
            <a:r>
              <a:rPr lang="en-US" altLang="zh-CN" dirty="0"/>
              <a:t>It makes end-to-end training hard since we should detect idioms ﬁrst, and then understand them. </a:t>
            </a:r>
          </a:p>
          <a:p>
            <a:endParaRPr lang="en-US" altLang="zh-CN" dirty="0"/>
          </a:p>
          <a:p>
            <a:r>
              <a:rPr lang="en-US" altLang="zh-CN" b="1" dirty="0"/>
              <a:t>Examples: </a:t>
            </a:r>
            <a:r>
              <a:rPr lang="en-US" altLang="zh-CN" dirty="0"/>
              <a:t>Boys finished with the </a:t>
            </a:r>
            <a:r>
              <a:rPr lang="en-US" altLang="zh-CN" b="1" u="sng" dirty="0"/>
              <a:t>wooden spoon </a:t>
            </a:r>
            <a:r>
              <a:rPr lang="en-US" altLang="zh-CN" dirty="0"/>
              <a:t>after losing a penalty shoot out 5-4.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6545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516E78-7264-4F29-8DD5-710EC1446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Idiomaticity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FE6F27-0924-40CA-A815-371FF1DC7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Explanation: </a:t>
            </a:r>
            <a:r>
              <a:rPr lang="en-US" altLang="zh-CN" dirty="0"/>
              <a:t>Idioms are semantically opaque, whose meanings cannot be derived from their constituent words. </a:t>
            </a:r>
          </a:p>
          <a:p>
            <a:endParaRPr lang="en-US" altLang="zh-CN" dirty="0"/>
          </a:p>
          <a:p>
            <a:r>
              <a:rPr lang="en-US" altLang="zh-CN" b="1" dirty="0"/>
              <a:t>Challenge: </a:t>
            </a:r>
            <a:r>
              <a:rPr lang="en-US" altLang="zh-CN" dirty="0"/>
              <a:t>Existing compositional distributed approaches fail due to the hypothesis that the meaning of any phrase can be composed of the meanings of its constituents. . </a:t>
            </a:r>
          </a:p>
          <a:p>
            <a:endParaRPr lang="en-US" altLang="zh-CN" dirty="0"/>
          </a:p>
          <a:p>
            <a:r>
              <a:rPr lang="en-US" altLang="zh-CN" b="1" dirty="0"/>
              <a:t>Examples: </a:t>
            </a:r>
            <a:r>
              <a:rPr lang="en-US" altLang="zh-CN" dirty="0"/>
              <a:t>She will </a:t>
            </a:r>
            <a:r>
              <a:rPr lang="en-US" altLang="zh-CN" b="1" u="sng" dirty="0"/>
              <a:t>go bananas </a:t>
            </a:r>
            <a:r>
              <a:rPr lang="en-US" altLang="zh-CN" dirty="0"/>
              <a:t>about your behavior.</a:t>
            </a:r>
          </a:p>
        </p:txBody>
      </p:sp>
    </p:spTree>
    <p:extLst>
      <p:ext uri="{BB962C8B-B14F-4D97-AF65-F5344CB8AC3E}">
        <p14:creationId xmlns:p14="http://schemas.microsoft.com/office/powerpoint/2010/main" val="3719648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516E78-7264-4F29-8DD5-710EC1446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Flexibility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FE6F27-0924-40CA-A815-371FF1DC7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Explanation: </a:t>
            </a:r>
            <a:r>
              <a:rPr lang="en-US" altLang="zh-CN" dirty="0"/>
              <a:t>While structurally ﬁxed, idioms allow variations. The words of some idioms can be removed or substituted by other words.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b="1" dirty="0"/>
              <a:t>Challenge: </a:t>
            </a:r>
            <a:r>
              <a:rPr lang="en-US" altLang="zh-CN" dirty="0"/>
              <a:t>It’s hard to model. </a:t>
            </a:r>
          </a:p>
          <a:p>
            <a:endParaRPr lang="en-US" altLang="zh-CN" dirty="0"/>
          </a:p>
          <a:p>
            <a:r>
              <a:rPr lang="en-US" altLang="zh-CN" b="1" dirty="0"/>
              <a:t>Examples: </a:t>
            </a:r>
            <a:r>
              <a:rPr lang="en-US" altLang="zh-CN" dirty="0"/>
              <a:t>She </a:t>
            </a:r>
            <a:r>
              <a:rPr lang="en-US" altLang="zh-CN" b="1" u="sng" dirty="0"/>
              <a:t>went bananas </a:t>
            </a:r>
            <a:r>
              <a:rPr lang="en-US" altLang="zh-CN" dirty="0"/>
              <a:t>about your behavior.</a:t>
            </a:r>
          </a:p>
        </p:txBody>
      </p:sp>
    </p:spTree>
    <p:extLst>
      <p:ext uri="{BB962C8B-B14F-4D97-AF65-F5344CB8AC3E}">
        <p14:creationId xmlns:p14="http://schemas.microsoft.com/office/powerpoint/2010/main" val="1065741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have we done in this paper 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845024"/>
          </a:xfrm>
        </p:spPr>
        <p:txBody>
          <a:bodyPr>
            <a:normAutofit/>
          </a:bodyPr>
          <a:lstStyle/>
          <a:p>
            <a:pPr lvl="1"/>
            <a:r>
              <a:rPr lang="en-US" altLang="zh-CN" sz="2400" dirty="0"/>
              <a:t>Propose an </a:t>
            </a:r>
            <a:r>
              <a:rPr lang="en-US" altLang="zh-CN" sz="2400" dirty="0" smtClean="0">
                <a:solidFill>
                  <a:srgbClr val="FF0000"/>
                </a:solidFill>
              </a:rPr>
              <a:t>idiom-aware </a:t>
            </a:r>
            <a:r>
              <a:rPr lang="en-US" altLang="zh-CN" sz="2400" dirty="0">
                <a:solidFill>
                  <a:srgbClr val="FF0000"/>
                </a:solidFill>
              </a:rPr>
              <a:t>distributed semantic </a:t>
            </a:r>
            <a:r>
              <a:rPr lang="en-US" altLang="zh-CN" sz="2400" dirty="0"/>
              <a:t>model to build representation of sentences on the basis of understanding their contained idioms</a:t>
            </a:r>
          </a:p>
          <a:p>
            <a:pPr lvl="1"/>
            <a:r>
              <a:rPr lang="en-US" altLang="zh-CN" sz="2400" dirty="0"/>
              <a:t>Integrate idioms understanding into a real-world NLP task instead of evaluating </a:t>
            </a:r>
            <a:r>
              <a:rPr lang="en-US" altLang="zh-CN" sz="2400" u="sng" dirty="0"/>
              <a:t>idiom detection </a:t>
            </a:r>
            <a:r>
              <a:rPr lang="en-US" altLang="zh-CN" sz="2400" dirty="0"/>
              <a:t>as a standalone task. </a:t>
            </a:r>
          </a:p>
          <a:p>
            <a:pPr lvl="1"/>
            <a:r>
              <a:rPr lang="en-US" altLang="zh-CN" sz="2400" dirty="0"/>
              <a:t>Construct new real-world dataset covering abundant idioms with original and </a:t>
            </a:r>
            <a:r>
              <a:rPr lang="en-US" altLang="zh-CN" sz="2400" dirty="0" smtClean="0"/>
              <a:t>various </a:t>
            </a:r>
            <a:r>
              <a:rPr lang="en-US" altLang="zh-CN" sz="2400" dirty="0"/>
              <a:t>forms. </a:t>
            </a:r>
          </a:p>
        </p:txBody>
      </p:sp>
    </p:spTree>
    <p:extLst>
      <p:ext uri="{BB962C8B-B14F-4D97-AF65-F5344CB8AC3E}">
        <p14:creationId xmlns:p14="http://schemas.microsoft.com/office/powerpoint/2010/main" val="2109375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透明">
  <a:themeElements>
    <a:clrScheme name="透明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透明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5838</TotalTime>
  <Words>551</Words>
  <Application>Microsoft Office PowerPoint</Application>
  <PresentationFormat>全屏显示(4:3)</PresentationFormat>
  <Paragraphs>89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5" baseType="lpstr">
      <vt:lpstr>宋体</vt:lpstr>
      <vt:lpstr>Arial</vt:lpstr>
      <vt:lpstr>Calibri</vt:lpstr>
      <vt:lpstr>Rod</vt:lpstr>
      <vt:lpstr>Wingdings</vt:lpstr>
      <vt:lpstr>透明</vt:lpstr>
      <vt:lpstr>Idiom-Aware Compositional Distributed Semantics</vt:lpstr>
      <vt:lpstr>Learn representations for long text spans</vt:lpstr>
      <vt:lpstr>Typical Semantic Composition Functions</vt:lpstr>
      <vt:lpstr>PowerPoint 演示文稿</vt:lpstr>
      <vt:lpstr> Idioms Impose Great Challenges for Representing the Semantics of Language</vt:lpstr>
      <vt:lpstr>Invisibility</vt:lpstr>
      <vt:lpstr>Idiomaticity</vt:lpstr>
      <vt:lpstr>Flexibility</vt:lpstr>
      <vt:lpstr>What have we done in this paper ?</vt:lpstr>
      <vt:lpstr>Overview of Our Model</vt:lpstr>
      <vt:lpstr>Overview of Our Model</vt:lpstr>
      <vt:lpstr>Overview of Our Model</vt:lpstr>
      <vt:lpstr>Overview of Our Model</vt:lpstr>
      <vt:lpstr> Intuitive Interpretation of Our Model</vt:lpstr>
      <vt:lpstr>Evaluation Task: Idiom-enriched Sentiment Classification</vt:lpstr>
      <vt:lpstr>Evaluation Task: Idiom-enriched Sentiment Classification</vt:lpstr>
      <vt:lpstr>Results</vt:lpstr>
      <vt:lpstr>Analysis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zero</dc:creator>
  <cp:lastModifiedBy>Xipeng Qiu</cp:lastModifiedBy>
  <cp:revision>793</cp:revision>
  <dcterms:created xsi:type="dcterms:W3CDTF">2016-08-15T08:23:29Z</dcterms:created>
  <dcterms:modified xsi:type="dcterms:W3CDTF">2017-08-16T05:48:17Z</dcterms:modified>
</cp:coreProperties>
</file>